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notesMasterIdLst>
    <p:notesMasterId r:id="rId94"/>
  </p:notesMasterIdLst>
  <p:handoutMasterIdLst>
    <p:handoutMasterId r:id="rId95"/>
  </p:handoutMasterIdLst>
  <p:sldIdLst>
    <p:sldId id="257" r:id="rId2"/>
    <p:sldId id="360" r:id="rId3"/>
    <p:sldId id="361" r:id="rId4"/>
    <p:sldId id="362" r:id="rId5"/>
    <p:sldId id="403" r:id="rId6"/>
    <p:sldId id="404" r:id="rId7"/>
    <p:sldId id="363" r:id="rId8"/>
    <p:sldId id="364" r:id="rId9"/>
    <p:sldId id="365" r:id="rId10"/>
    <p:sldId id="367" r:id="rId11"/>
    <p:sldId id="368" r:id="rId12"/>
    <p:sldId id="611" r:id="rId13"/>
    <p:sldId id="612" r:id="rId14"/>
    <p:sldId id="613" r:id="rId15"/>
    <p:sldId id="610" r:id="rId16"/>
    <p:sldId id="615" r:id="rId17"/>
    <p:sldId id="616" r:id="rId18"/>
    <p:sldId id="617" r:id="rId19"/>
    <p:sldId id="369" r:id="rId20"/>
    <p:sldId id="370" r:id="rId21"/>
    <p:sldId id="618" r:id="rId22"/>
    <p:sldId id="371" r:id="rId23"/>
    <p:sldId id="372" r:id="rId24"/>
    <p:sldId id="373" r:id="rId25"/>
    <p:sldId id="374" r:id="rId26"/>
    <p:sldId id="375" r:id="rId27"/>
    <p:sldId id="376" r:id="rId28"/>
    <p:sldId id="377" r:id="rId29"/>
    <p:sldId id="378" r:id="rId30"/>
    <p:sldId id="379" r:id="rId31"/>
    <p:sldId id="380" r:id="rId32"/>
    <p:sldId id="381" r:id="rId33"/>
    <p:sldId id="382" r:id="rId34"/>
    <p:sldId id="383" r:id="rId35"/>
    <p:sldId id="384" r:id="rId36"/>
    <p:sldId id="385" r:id="rId37"/>
    <p:sldId id="386" r:id="rId38"/>
    <p:sldId id="562" r:id="rId39"/>
    <p:sldId id="387" r:id="rId40"/>
    <p:sldId id="389" r:id="rId41"/>
    <p:sldId id="390" r:id="rId42"/>
    <p:sldId id="391" r:id="rId43"/>
    <p:sldId id="392" r:id="rId44"/>
    <p:sldId id="393" r:id="rId45"/>
    <p:sldId id="417" r:id="rId46"/>
    <p:sldId id="394" r:id="rId47"/>
    <p:sldId id="406" r:id="rId48"/>
    <p:sldId id="407" r:id="rId49"/>
    <p:sldId id="408" r:id="rId50"/>
    <p:sldId id="409" r:id="rId51"/>
    <p:sldId id="410" r:id="rId52"/>
    <p:sldId id="411" r:id="rId53"/>
    <p:sldId id="412" r:id="rId54"/>
    <p:sldId id="402" r:id="rId55"/>
    <p:sldId id="413" r:id="rId56"/>
    <p:sldId id="414" r:id="rId57"/>
    <p:sldId id="415" r:id="rId58"/>
    <p:sldId id="416" r:id="rId59"/>
    <p:sldId id="418" r:id="rId60"/>
    <p:sldId id="419" r:id="rId61"/>
    <p:sldId id="422" r:id="rId62"/>
    <p:sldId id="423" r:id="rId63"/>
    <p:sldId id="623" r:id="rId64"/>
    <p:sldId id="624" r:id="rId65"/>
    <p:sldId id="427" r:id="rId66"/>
    <p:sldId id="428" r:id="rId67"/>
    <p:sldId id="429" r:id="rId68"/>
    <p:sldId id="424" r:id="rId69"/>
    <p:sldId id="425" r:id="rId70"/>
    <p:sldId id="426" r:id="rId71"/>
    <p:sldId id="430" r:id="rId72"/>
    <p:sldId id="431" r:id="rId73"/>
    <p:sldId id="432" r:id="rId74"/>
    <p:sldId id="433" r:id="rId75"/>
    <p:sldId id="434" r:id="rId76"/>
    <p:sldId id="435" r:id="rId77"/>
    <p:sldId id="436" r:id="rId78"/>
    <p:sldId id="437" r:id="rId79"/>
    <p:sldId id="438" r:id="rId80"/>
    <p:sldId id="439" r:id="rId81"/>
    <p:sldId id="579" r:id="rId82"/>
    <p:sldId id="563" r:id="rId83"/>
    <p:sldId id="440" r:id="rId84"/>
    <p:sldId id="442" r:id="rId85"/>
    <p:sldId id="443" r:id="rId86"/>
    <p:sldId id="444" r:id="rId87"/>
    <p:sldId id="445" r:id="rId88"/>
    <p:sldId id="608" r:id="rId89"/>
    <p:sldId id="609" r:id="rId90"/>
    <p:sldId id="446" r:id="rId91"/>
    <p:sldId id="447" r:id="rId92"/>
    <p:sldId id="448" r:id="rId9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B6FD"/>
    <a:srgbClr val="48AC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6" autoAdjust="0"/>
    <p:restoredTop sz="92114" autoAdjust="0"/>
  </p:normalViewPr>
  <p:slideViewPr>
    <p:cSldViewPr>
      <p:cViewPr varScale="1">
        <p:scale>
          <a:sx n="68" d="100"/>
          <a:sy n="68" d="100"/>
        </p:scale>
        <p:origin x="806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7870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9" d="100"/>
          <a:sy n="69" d="100"/>
        </p:scale>
        <p:origin x="2846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customXml" Target="../customXml/item3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101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customXml" Target="../customXml/item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Candara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Candara" charset="0"/>
                <a:ea typeface="ＭＳ Ｐゴシック" charset="-128"/>
              </a:defRPr>
            </a:lvl1pPr>
          </a:lstStyle>
          <a:p>
            <a:pPr>
              <a:defRPr/>
            </a:pPr>
            <a:fld id="{ADF31F61-98CA-4434-A2F2-0FCA80406DF6}" type="datetimeFigureOut">
              <a:rPr lang="en-US"/>
              <a:pPr>
                <a:defRPr/>
              </a:pPr>
              <a:t>4/13/2021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Candara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B3D04E7-581E-405C-8E01-4D4A5D70705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967784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Candara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Candara" charset="0"/>
                <a:ea typeface="ＭＳ Ｐゴシック" charset="-128"/>
              </a:defRPr>
            </a:lvl1pPr>
          </a:lstStyle>
          <a:p>
            <a:pPr>
              <a:defRPr/>
            </a:pPr>
            <a:fld id="{3829C07E-E26F-4344-B9F2-290B40E3B556}" type="datetimeFigureOut">
              <a:rPr lang="en-US"/>
              <a:pPr>
                <a:defRPr/>
              </a:pPr>
              <a:t>4/13/2021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Candara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CA389032-AF4A-44A7-B5B3-178BB3D3044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728484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389032-AF4A-44A7-B5B3-178BB3D3044C}" type="slidenum">
              <a:rPr lang="en-US" altLang="ja-JP" smtClean="0"/>
              <a:pPr>
                <a:defRPr/>
              </a:pPr>
              <a:t>22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164028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389032-AF4A-44A7-B5B3-178BB3D3044C}" type="slidenum">
              <a:rPr lang="en-US" altLang="ja-JP" smtClean="0"/>
              <a:pPr>
                <a:defRPr/>
              </a:pPr>
              <a:t>23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164028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389032-AF4A-44A7-B5B3-178BB3D3044C}" type="slidenum">
              <a:rPr lang="en-US" altLang="ja-JP" smtClean="0"/>
              <a:pPr>
                <a:defRPr/>
              </a:pPr>
              <a:t>24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164028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389032-AF4A-44A7-B5B3-178BB3D3044C}" type="slidenum">
              <a:rPr lang="en-US" altLang="ja-JP" smtClean="0"/>
              <a:pPr>
                <a:defRPr/>
              </a:pPr>
              <a:t>25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164028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hoá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Producer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Bufer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đầy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ngược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389032-AF4A-44A7-B5B3-178BB3D3044C}" type="slidenum">
              <a:rPr lang="en-US" altLang="ja-JP" smtClean="0"/>
              <a:pPr>
                <a:defRPr/>
              </a:pPr>
              <a:t>61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35293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389032-AF4A-44A7-B5B3-178BB3D3044C}" type="slidenum">
              <a:rPr lang="en-US" altLang="ja-JP" smtClean="0"/>
              <a:pPr>
                <a:defRPr/>
              </a:pPr>
              <a:t>62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64150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389032-AF4A-44A7-B5B3-178BB3D3044C}" type="slidenum">
              <a:rPr lang="en-US" altLang="ja-JP" smtClean="0"/>
              <a:pPr>
                <a:defRPr/>
              </a:pPr>
              <a:t>63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53639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389032-AF4A-44A7-B5B3-178BB3D3044C}" type="slidenum">
              <a:rPr lang="en-US" altLang="ja-JP" smtClean="0"/>
              <a:pPr>
                <a:defRPr/>
              </a:pPr>
              <a:t>64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643184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Synchronization code added by compiler, enforced at runtime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389032-AF4A-44A7-B5B3-178BB3D3044C}" type="slidenum">
              <a:rPr lang="en-US" altLang="ja-JP" smtClean="0"/>
              <a:pPr>
                <a:defRPr/>
              </a:pPr>
              <a:t>85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4373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5D75B576-1A77-4D9E-AA6F-1D508CDC99B1}" type="datetimeFigureOut">
              <a:rPr lang="ja-JP" altLang="en-US" smtClean="0"/>
              <a:pPr>
                <a:defRPr/>
              </a:pPr>
              <a:t>2021/4/13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447D0295-74A1-46DB-8373-E24C938A1E30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495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443E8C-7E50-4DBE-A5FB-06E7A74EF0F7}" type="datetimeFigureOut">
              <a:rPr lang="ja-JP" altLang="en-US" smtClean="0"/>
              <a:pPr>
                <a:defRPr/>
              </a:pPr>
              <a:t>2021/4/13</a:t>
            </a:fld>
            <a:endParaRPr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AC2BCE-2952-49EC-8B87-F66250C6E0B3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50758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443E8C-7E50-4DBE-A5FB-06E7A74EF0F7}" type="datetimeFigureOut">
              <a:rPr lang="ja-JP" altLang="en-US" smtClean="0"/>
              <a:pPr>
                <a:defRPr/>
              </a:pPr>
              <a:t>2021/4/13</a:t>
            </a:fld>
            <a:endParaRPr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AC2BCE-2952-49EC-8B87-F66250C6E0B3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49852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457200"/>
            <a:ext cx="4629150" cy="54038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F3C1FD3-94C5-40E7-A548-A5EDAFA04F7A}" type="datetimeFigureOut">
              <a:rPr lang="ja-JP" altLang="en-US" smtClean="0"/>
              <a:pPr>
                <a:defRPr/>
              </a:pPr>
              <a:t>2021/4/13</a:t>
            </a:fld>
            <a:endParaRPr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D87AB3-A846-4998-8E8A-5CEA00D90C74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96031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457200"/>
            <a:ext cx="4629150" cy="540385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71157F4-A8A5-47C0-8BA1-A946D27BFAB4}" type="datetimeFigureOut">
              <a:rPr lang="ja-JP" altLang="en-US" smtClean="0"/>
              <a:pPr>
                <a:defRPr/>
              </a:pPr>
              <a:t>2021/4/13</a:t>
            </a:fld>
            <a:endParaRPr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174DD80-39FF-4EA6-B033-01C81A406C4C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09874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CCD020F-3F56-42FB-9660-959E9C1B9B3B}" type="datetimeFigureOut">
              <a:rPr lang="ja-JP" altLang="en-US" smtClean="0"/>
              <a:pPr>
                <a:defRPr/>
              </a:pPr>
              <a:t>2021/4/13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811624-9EA4-4A74-8A29-D36A9432C63F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664716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D2191C5-0E08-4E18-9B13-C5B6C3E0730D}" type="datetimeFigureOut">
              <a:rPr lang="ja-JP" altLang="en-US" smtClean="0"/>
              <a:pPr>
                <a:defRPr/>
              </a:pPr>
              <a:t>2021/4/13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16A39D-9B12-49F1-8806-FA385AF78EC8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41659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6842"/>
            <a:ext cx="78867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93851"/>
            <a:ext cx="7886700" cy="44831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57950" y="6141245"/>
            <a:ext cx="205740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D15AD326-0954-4AE4-BD10-CA141383F6CF}" type="datetimeFigureOut">
              <a:rPr lang="ja-JP" altLang="en-US" smtClean="0"/>
              <a:pPr>
                <a:defRPr/>
              </a:pPr>
              <a:t>2021/4/13</a:t>
            </a:fld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2350" y="6413501"/>
            <a:ext cx="1143000" cy="365125"/>
          </a:xfrm>
        </p:spPr>
        <p:txBody>
          <a:bodyPr/>
          <a:lstStyle/>
          <a:p>
            <a:pPr>
              <a:defRPr/>
            </a:pPr>
            <a:fld id="{33E24A81-5418-4A9A-B7C1-86FA5B72439E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77784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23966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3227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8F2B5BC-47CE-4D89-BCA4-AA642BD2C50B}" type="datetimeFigureOut">
              <a:rPr lang="ja-JP" altLang="en-US" smtClean="0"/>
              <a:pPr>
                <a:defRPr/>
              </a:pPr>
              <a:t>2021/4/13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2952C7-EC0C-4F19-B057-29676743651E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74633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2877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2877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443E8C-7E50-4DBE-A5FB-06E7A74EF0F7}" type="datetimeFigureOut">
              <a:rPr lang="ja-JP" altLang="en-US" smtClean="0"/>
              <a:pPr>
                <a:defRPr/>
              </a:pPr>
              <a:t>2021/4/13</a:t>
            </a:fld>
            <a:endParaRPr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AC2BCE-2952-49EC-8B87-F66250C6E0B3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57662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D5F683F-275E-4492-8738-600D4EF82E62}" type="datetimeFigureOut">
              <a:rPr lang="ja-JP" altLang="en-US" smtClean="0"/>
              <a:pPr>
                <a:defRPr/>
              </a:pPr>
              <a:t>2021/4/13</a:t>
            </a:fld>
            <a:endParaRPr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751038-77A7-4DF9-AB3F-310B95A00AC1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16056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2648432-F1C1-4AC8-A258-B3BE73A420A4}" type="datetimeFigureOut">
              <a:rPr lang="ja-JP" altLang="en-US" smtClean="0"/>
              <a:pPr>
                <a:defRPr/>
              </a:pPr>
              <a:t>2021/4/13</a:t>
            </a:fld>
            <a:endParaRPr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054223-8A2F-47F8-A1A4-6BC08FE0D258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55404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00" y="1781176"/>
            <a:ext cx="2711450" cy="4244974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443E8C-7E50-4DBE-A5FB-06E7A74EF0F7}" type="datetimeFigureOut">
              <a:rPr lang="ja-JP" altLang="en-US" smtClean="0"/>
              <a:pPr>
                <a:defRPr/>
              </a:pPr>
              <a:t>2021/4/13</a:t>
            </a:fld>
            <a:endParaRPr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AC2BCE-2952-49EC-8B87-F66250C6E0B3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98452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443E8C-7E50-4DBE-A5FB-06E7A74EF0F7}" type="datetimeFigureOut">
              <a:rPr lang="ja-JP" altLang="en-US" smtClean="0"/>
              <a:pPr>
                <a:defRPr/>
              </a:pPr>
              <a:t>2021/4/13</a:t>
            </a:fld>
            <a:endParaRPr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AC2BCE-2952-49EC-8B87-F66250C6E0B3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53153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ED1C8F6-2E75-47A7-9671-D2152161FB89}" type="datetimeFigureOut">
              <a:rPr lang="ja-JP" altLang="en-US" smtClean="0"/>
              <a:pPr>
                <a:defRPr/>
              </a:pPr>
              <a:t>2021/4/13</a:t>
            </a:fld>
            <a:endParaRPr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BFBC68-1982-42D4-90BF-D62308F08AF5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09929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5557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625600"/>
            <a:ext cx="7886700" cy="4460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97750" y="6121400"/>
            <a:ext cx="1117600" cy="2762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13443E8C-7E50-4DBE-A5FB-06E7A74EF0F7}" type="datetimeFigureOut">
              <a:rPr lang="ja-JP" altLang="en-US" smtClean="0"/>
              <a:pPr>
                <a:defRPr/>
              </a:pPr>
              <a:t>2021/4/13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87850" y="6432550"/>
            <a:ext cx="3009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97750" y="6432551"/>
            <a:ext cx="1117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fld id="{0CAC2BCE-2952-49EC-8B87-F66250C6E0B3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77226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0.png"/><Relationship Id="rId4" Type="http://schemas.openxmlformats.org/officeDocument/2006/relationships/image" Target="../media/image6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0.png"/><Relationship Id="rId5" Type="http://schemas.openxmlformats.org/officeDocument/2006/relationships/image" Target="../media/image730.png"/><Relationship Id="rId4" Type="http://schemas.openxmlformats.org/officeDocument/2006/relationships/image" Target="../media/image72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7" Type="http://schemas.openxmlformats.org/officeDocument/2006/relationships/image" Target="../media/image750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0.png"/><Relationship Id="rId5" Type="http://schemas.openxmlformats.org/officeDocument/2006/relationships/image" Target="../media/image730.png"/><Relationship Id="rId4" Type="http://schemas.openxmlformats.org/officeDocument/2006/relationships/image" Target="../media/image72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7" Type="http://schemas.openxmlformats.org/officeDocument/2006/relationships/image" Target="../media/image750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0.png"/><Relationship Id="rId5" Type="http://schemas.openxmlformats.org/officeDocument/2006/relationships/image" Target="../media/image730.png"/><Relationship Id="rId4" Type="http://schemas.openxmlformats.org/officeDocument/2006/relationships/image" Target="../media/image72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1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ctrTitle"/>
          </p:nvPr>
        </p:nvSpPr>
        <p:spPr>
          <a:xfrm>
            <a:off x="685800" y="457200"/>
            <a:ext cx="7772400" cy="1470025"/>
          </a:xfrm>
        </p:spPr>
        <p:txBody>
          <a:bodyPr/>
          <a:lstStyle/>
          <a:p>
            <a:pPr eaLnBrk="1" hangingPunct="1"/>
            <a:r>
              <a:rPr lang="en-US" altLang="ja-JP"/>
              <a:t>Hệ Điều Hành</a:t>
            </a:r>
            <a:br>
              <a:rPr lang="en-US" altLang="ja-JP"/>
            </a:br>
            <a:r>
              <a:rPr lang="en-US" altLang="ja-JP" sz="2800"/>
              <a:t>(</a:t>
            </a:r>
            <a:r>
              <a:rPr lang="en-US" altLang="ja-JP" sz="2800" i="1"/>
              <a:t>Nguyên lý các hệ điều hành</a:t>
            </a:r>
            <a:r>
              <a:rPr lang="en-US" altLang="ja-JP" sz="2800"/>
              <a:t>)</a:t>
            </a:r>
            <a:endParaRPr lang="ja-JP" altLang="en-US" sz="2800"/>
          </a:p>
        </p:txBody>
      </p:sp>
      <p:sp>
        <p:nvSpPr>
          <p:cNvPr id="8195" name="Subtitle 2"/>
          <p:cNvSpPr>
            <a:spLocks noGrp="1"/>
          </p:cNvSpPr>
          <p:nvPr>
            <p:ph type="subTitle" idx="1"/>
          </p:nvPr>
        </p:nvSpPr>
        <p:spPr>
          <a:xfrm>
            <a:off x="533400" y="3200400"/>
            <a:ext cx="7543800" cy="175260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ja-JP"/>
              <a:t>Đỗ Quốc Huy</a:t>
            </a:r>
          </a:p>
          <a:p>
            <a:pPr eaLnBrk="1" hangingPunct="1"/>
            <a:r>
              <a:rPr lang="en-US" altLang="ja-JP"/>
              <a:t>huydq@soict.hust.edu.vn</a:t>
            </a:r>
          </a:p>
          <a:p>
            <a:pPr eaLnBrk="1" hangingPunct="1"/>
            <a:r>
              <a:rPr lang="en-US" altLang="ja-JP"/>
              <a:t>Bộ môn Khoa Học Máy Tính</a:t>
            </a:r>
          </a:p>
          <a:p>
            <a:pPr eaLnBrk="1" hangingPunct="1"/>
            <a:r>
              <a:rPr lang="en-US" altLang="ja-JP"/>
              <a:t>Viện Công Nghệ Thông Tin và Truyền Thông</a:t>
            </a: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vi-VN" altLang="ja-JP" sz="1600" dirty="0"/>
              <a:t>Chương </a:t>
            </a:r>
            <a:r>
              <a:rPr lang="en-US" altLang="ja-JP" sz="1600" dirty="0"/>
              <a:t>2</a:t>
            </a:r>
            <a:r>
              <a:rPr lang="vi-VN" altLang="ja-JP" sz="1600" dirty="0"/>
              <a:t> </a:t>
            </a:r>
            <a:r>
              <a:rPr lang="en-US" altLang="ja-JP" sz="1600" dirty="0"/>
              <a:t>Quản lí tiến trình</a:t>
            </a:r>
            <a:br>
              <a:rPr lang="en-US" altLang="ja-JP" sz="1600" dirty="0"/>
            </a:br>
            <a:r>
              <a:rPr lang="en-US" altLang="ja-JP" sz="1600" dirty="0"/>
              <a:t>         </a:t>
            </a:r>
            <a:r>
              <a:rPr lang="vi-VN" altLang="ja-JP" sz="1600" dirty="0"/>
              <a:t>4. Tài nguyên găng và điều độ tiến trình</a:t>
            </a:r>
            <a:br>
              <a:rPr lang="vi-VN" altLang="ja-JP" sz="1600" dirty="0"/>
            </a:br>
            <a:r>
              <a:rPr lang="vi-VN" altLang="ja-JP" sz="1600" dirty="0"/>
              <a:t>             4.1 Khái niệm tài nguyên găng</a:t>
            </a:r>
            <a:endParaRPr lang="ja-JP" altLang="en-US" dirty="0"/>
          </a:p>
        </p:txBody>
      </p:sp>
      <p:sp>
        <p:nvSpPr>
          <p:cNvPr id="41986" name="Content Placeholder 1"/>
          <p:cNvSpPr>
            <a:spLocks noGrp="1"/>
          </p:cNvSpPr>
          <p:nvPr>
            <p:ph idx="1"/>
          </p:nvPr>
        </p:nvSpPr>
        <p:spPr>
          <a:xfrm>
            <a:off x="236538" y="4191000"/>
            <a:ext cx="8677275" cy="2568575"/>
          </a:xfrm>
          <a:solidFill>
            <a:schemeClr val="bg1"/>
          </a:solidFill>
        </p:spPr>
        <p:txBody>
          <a:bodyPr/>
          <a:lstStyle/>
          <a:p>
            <a:pPr eaLnBrk="1" hangingPunct="1">
              <a:buFont typeface="Arial" pitchFamily="34" charset="0"/>
              <a:buChar char="•"/>
            </a:pPr>
            <a:r>
              <a:rPr lang="vi-VN" altLang="ja-JP" sz="2200" dirty="0"/>
              <a:t>Hệ thống gồm 2 TT </a:t>
            </a:r>
          </a:p>
          <a:p>
            <a:pPr lvl="1" eaLnBrk="1" hangingPunct="1">
              <a:buFont typeface="Arial" pitchFamily="34" charset="0"/>
              <a:buChar char="•"/>
            </a:pPr>
            <a:r>
              <a:rPr lang="vi-VN" altLang="ja-JP" dirty="0">
                <a:solidFill>
                  <a:srgbClr val="00B050"/>
                </a:solidFill>
              </a:rPr>
              <a:t>Producer</a:t>
            </a:r>
            <a:r>
              <a:rPr lang="vi-VN" altLang="ja-JP" dirty="0"/>
              <a:t> sản xuất ra các sản phẩm </a:t>
            </a:r>
          </a:p>
          <a:p>
            <a:pPr lvl="1" eaLnBrk="1" hangingPunct="1">
              <a:buFont typeface="Arial" pitchFamily="34" charset="0"/>
              <a:buChar char="•"/>
            </a:pPr>
            <a:r>
              <a:rPr lang="vi-VN" altLang="ja-JP" dirty="0">
                <a:solidFill>
                  <a:srgbClr val="00B050"/>
                </a:solidFill>
              </a:rPr>
              <a:t>Consumer</a:t>
            </a:r>
            <a:r>
              <a:rPr lang="vi-VN" altLang="ja-JP" dirty="0"/>
              <a:t> tiêu thụ các sản phẩm được sản xuất ra</a:t>
            </a:r>
            <a:endParaRPr lang="en-US" altLang="ja-JP" dirty="0"/>
          </a:p>
          <a:p>
            <a:pPr eaLnBrk="1" hangingPunct="1">
              <a:buFont typeface="Arial" pitchFamily="34" charset="0"/>
              <a:buChar char="•"/>
            </a:pPr>
            <a:r>
              <a:rPr lang="vi-VN" altLang="ja-JP" sz="2200" dirty="0"/>
              <a:t>Công việc của Producer phải đồng bộ với Consumer.</a:t>
            </a:r>
            <a:endParaRPr lang="en-US" altLang="ja-JP" sz="2200" dirty="0"/>
          </a:p>
          <a:p>
            <a:pPr lvl="1" eaLnBrk="1" hangingPunct="1">
              <a:buFont typeface="Arial" pitchFamily="34" charset="0"/>
              <a:buChar char="•"/>
            </a:pPr>
            <a:r>
              <a:rPr lang="vi-VN" altLang="ja-JP" dirty="0"/>
              <a:t>Không đưa ra sản phẩm khi hết chỗ trống</a:t>
            </a:r>
            <a:endParaRPr lang="en-US" altLang="ja-JP" dirty="0"/>
          </a:p>
          <a:p>
            <a:pPr lvl="1" eaLnBrk="1" hangingPunct="1">
              <a:buFont typeface="Arial" pitchFamily="34" charset="0"/>
              <a:buChar char="•"/>
            </a:pPr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</a:t>
            </a:r>
            <a:r>
              <a:rPr lang="vi-VN" altLang="ja-JP" dirty="0"/>
              <a:t>hông lấy được sản phẩm khi chưa có</a:t>
            </a:r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Bài toán người sản xuất (producer)-người tiêu thụ(consumer) I</a:t>
            </a:r>
          </a:p>
        </p:txBody>
      </p:sp>
      <p:pic>
        <p:nvPicPr>
          <p:cNvPr id="4198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981200"/>
            <a:ext cx="475615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0989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vi-VN" altLang="ja-JP" sz="1600" dirty="0"/>
              <a:t>Chương </a:t>
            </a:r>
            <a:r>
              <a:rPr lang="en-US" altLang="ja-JP" sz="1600" dirty="0"/>
              <a:t>2</a:t>
            </a:r>
            <a:r>
              <a:rPr lang="vi-VN" altLang="ja-JP" sz="1600" dirty="0"/>
              <a:t> </a:t>
            </a:r>
            <a:r>
              <a:rPr lang="en-US" altLang="ja-JP" sz="1600" dirty="0"/>
              <a:t>Quản lí tiến trình</a:t>
            </a:r>
            <a:br>
              <a:rPr lang="en-US" altLang="ja-JP" sz="1600" dirty="0"/>
            </a:br>
            <a:r>
              <a:rPr lang="en-US" altLang="ja-JP" sz="1600" dirty="0"/>
              <a:t>          </a:t>
            </a:r>
            <a:r>
              <a:rPr lang="vi-VN" altLang="ja-JP" sz="1600" dirty="0"/>
              <a:t>4. Tài nguyên găng và điều độ tiến trình</a:t>
            </a:r>
            <a:br>
              <a:rPr lang="vi-VN" altLang="ja-JP" sz="1600" dirty="0"/>
            </a:br>
            <a:r>
              <a:rPr lang="vi-VN" altLang="ja-JP" sz="1600" dirty="0"/>
              <a:t>             4.1 Khái niệm tài nguyên găng</a:t>
            </a:r>
            <a:endParaRPr lang="ja-JP" altLang="en-US" dirty="0"/>
          </a:p>
        </p:txBody>
      </p:sp>
      <p:sp>
        <p:nvSpPr>
          <p:cNvPr id="44034" name="Content Placeholder 1"/>
          <p:cNvSpPr>
            <a:spLocks noGrp="1"/>
          </p:cNvSpPr>
          <p:nvPr>
            <p:ph idx="1"/>
          </p:nvPr>
        </p:nvSpPr>
        <p:spPr>
          <a:xfrm>
            <a:off x="209550" y="1981200"/>
            <a:ext cx="8913813" cy="4876800"/>
          </a:xfrm>
        </p:spPr>
        <p:txBody>
          <a:bodyPr/>
          <a:lstStyle/>
          <a:p>
            <a:pPr marL="0" indent="0">
              <a:buFont typeface="Symbol" pitchFamily="18" charset="2"/>
              <a:buNone/>
            </a:pPr>
            <a:endParaRPr lang="en-US" altLang="ja-JP" sz="1800" dirty="0"/>
          </a:p>
          <a:p>
            <a:pPr marL="0" indent="0">
              <a:buFont typeface="Symbol" pitchFamily="18" charset="2"/>
              <a:buNone/>
            </a:pPr>
            <a:r>
              <a:rPr lang="en-US" altLang="ja-JP" sz="2000" dirty="0"/>
              <a:t>   </a:t>
            </a:r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Bài toán người sản xuất (producer)-người tiêu thụ(consumer) II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255766" y="1981200"/>
            <a:ext cx="4082011" cy="38100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i="1"/>
              <a:t>Producer</a:t>
            </a:r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876800" y="1999389"/>
            <a:ext cx="3843338" cy="3810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i="1" dirty="0"/>
              <a:t>Consumer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235188" y="2362200"/>
            <a:ext cx="4114800" cy="2590800"/>
          </a:xfrm>
          <a:prstGeom prst="roundRect">
            <a:avLst>
              <a:gd name="adj" fmla="val 644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Symbol" pitchFamily="18" charset="2"/>
              <a:buNone/>
            </a:pPr>
            <a:br>
              <a:rPr lang="en-US" altLang="ja-JP" sz="2000" dirty="0"/>
            </a:br>
            <a:r>
              <a:rPr lang="en-US" altLang="ja-JP" dirty="0">
                <a:solidFill>
                  <a:schemeClr val="tx1"/>
                </a:solidFill>
              </a:rPr>
              <a:t>while(1) { 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       /*produce an item in     nextProduced*/ 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       while (Counter == BUFFER_SIZE) ;          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                           /*do nothing*/ 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       Buffer[IN] = nextProduced; 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       IN = (IN + 1) % BUFFER_SIZE; 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       Counter++; 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} </a:t>
            </a:r>
          </a:p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881785" y="2400329"/>
            <a:ext cx="3886200" cy="2552671"/>
          </a:xfrm>
          <a:prstGeom prst="roundRect">
            <a:avLst>
              <a:gd name="adj" fmla="val 578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while(1){ 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        while(Counter == 0) ;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                   /*do nothing*/ 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         nextConsumed = Buffer[OUT]; 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         OUT =(OUT + 1) % BUFFER_SIZE; 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        Counter--; /*consume the item in      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                               nextConsumed*/ 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} </a:t>
            </a:r>
          </a:p>
          <a:p>
            <a:pPr algn="ctr"/>
            <a:endParaRPr kumimoji="1" lang="ja-JP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314844" y="5257800"/>
            <a:ext cx="8405294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  <a:shade val="75000"/>
                <a:lumMod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vi-VN" altLang="ja-JP" dirty="0">
                <a:solidFill>
                  <a:srgbClr val="0070C0"/>
                </a:solidFill>
              </a:rPr>
              <a:t>Nhận xét </a:t>
            </a:r>
            <a:endParaRPr lang="en-US" altLang="ja-JP" dirty="0">
              <a:solidFill>
                <a:srgbClr val="0070C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vi-VN" altLang="ja-JP" dirty="0"/>
              <a:t>Producer sản xuất </a:t>
            </a:r>
            <a:r>
              <a:rPr lang="en-US" altLang="ja-JP" dirty="0"/>
              <a:t>1</a:t>
            </a:r>
            <a:r>
              <a:rPr lang="vi-VN" altLang="ja-JP" dirty="0"/>
              <a:t> sản phẩm </a:t>
            </a:r>
            <a:endParaRPr lang="en-US" altLang="ja-JP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vi-VN" altLang="ja-JP" dirty="0"/>
              <a:t>Consumer tiêu thụ </a:t>
            </a:r>
            <a:r>
              <a:rPr lang="en-US" altLang="ja-JP" dirty="0"/>
              <a:t>1</a:t>
            </a:r>
            <a:r>
              <a:rPr lang="vi-VN" altLang="ja-JP" dirty="0"/>
              <a:t> sản phẩm</a:t>
            </a:r>
          </a:p>
          <a:p>
            <a:pPr lvl="1"/>
            <a:r>
              <a:rPr lang="en-US" altLang="ja-JP" dirty="0"/>
              <a:t>     </a:t>
            </a:r>
            <a:r>
              <a:rPr lang="vi-VN" altLang="ja-JP" dirty="0"/>
              <a:t>⇒Số sản phẩm còn trong Buffer không thay </a:t>
            </a:r>
            <a:r>
              <a:rPr lang="vi-VN" altLang="ja-JP" dirty="0" err="1"/>
              <a:t>đổi</a:t>
            </a:r>
            <a:endParaRPr lang="en-US" altLang="ja-JP" dirty="0"/>
          </a:p>
          <a:p>
            <a:pPr lvl="1"/>
            <a:endParaRPr lang="ja-JP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542D2F-5657-4345-A54D-E420A3B44E3A}"/>
              </a:ext>
            </a:extLst>
          </p:cNvPr>
          <p:cNvSpPr/>
          <p:nvPr/>
        </p:nvSpPr>
        <p:spPr>
          <a:xfrm>
            <a:off x="3635375" y="5143500"/>
            <a:ext cx="17526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chung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752951-BEF9-4E9B-B48F-4C3CC79AB388}"/>
              </a:ext>
            </a:extLst>
          </p:cNvPr>
          <p:cNvCxnSpPr>
            <a:cxnSpLocks/>
          </p:cNvCxnSpPr>
          <p:nvPr/>
        </p:nvCxnSpPr>
        <p:spPr>
          <a:xfrm flipV="1">
            <a:off x="5387975" y="4114801"/>
            <a:ext cx="174625" cy="1028699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FB9B4B-70C7-415C-BD3B-3E201363D403}"/>
              </a:ext>
            </a:extLst>
          </p:cNvPr>
          <p:cNvCxnSpPr>
            <a:cxnSpLocks/>
          </p:cNvCxnSpPr>
          <p:nvPr/>
        </p:nvCxnSpPr>
        <p:spPr>
          <a:xfrm flipH="1" flipV="1">
            <a:off x="1828800" y="4584578"/>
            <a:ext cx="1806575" cy="55892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4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vi-VN" altLang="ja-JP" sz="1600" dirty="0"/>
              <a:t>Chương </a:t>
            </a:r>
            <a:r>
              <a:rPr lang="en-US" altLang="ja-JP" sz="1600" dirty="0"/>
              <a:t>2</a:t>
            </a:r>
            <a:r>
              <a:rPr lang="vi-VN" altLang="ja-JP" sz="1600" dirty="0"/>
              <a:t> </a:t>
            </a:r>
            <a:r>
              <a:rPr lang="en-US" altLang="ja-JP" sz="1600" dirty="0"/>
              <a:t>Quản lí tiến trình</a:t>
            </a:r>
            <a:br>
              <a:rPr lang="en-US" altLang="ja-JP" sz="1600" dirty="0"/>
            </a:br>
            <a:r>
              <a:rPr lang="en-US" altLang="ja-JP" sz="1600" dirty="0"/>
              <a:t>          </a:t>
            </a:r>
            <a:r>
              <a:rPr lang="vi-VN" altLang="ja-JP" sz="1600" dirty="0"/>
              <a:t>4. Tài nguyên găng và điều độ tiến trình</a:t>
            </a:r>
            <a:br>
              <a:rPr lang="vi-VN" altLang="ja-JP" sz="1600" dirty="0"/>
            </a:br>
            <a:r>
              <a:rPr lang="vi-VN" altLang="ja-JP" sz="1600" dirty="0"/>
              <a:t>             4.1 Khái niệm tài nguyên găng</a:t>
            </a:r>
            <a:endParaRPr lang="ja-JP" altLang="en-US" dirty="0"/>
          </a:p>
        </p:txBody>
      </p:sp>
      <p:sp>
        <p:nvSpPr>
          <p:cNvPr id="44034" name="Content Placeholder 1"/>
          <p:cNvSpPr>
            <a:spLocks noGrp="1"/>
          </p:cNvSpPr>
          <p:nvPr>
            <p:ph idx="1"/>
          </p:nvPr>
        </p:nvSpPr>
        <p:spPr>
          <a:xfrm>
            <a:off x="209550" y="1981200"/>
            <a:ext cx="8913813" cy="4876800"/>
          </a:xfrm>
        </p:spPr>
        <p:txBody>
          <a:bodyPr/>
          <a:lstStyle/>
          <a:p>
            <a:pPr marL="0" indent="0">
              <a:buFont typeface="Symbol" pitchFamily="18" charset="2"/>
              <a:buNone/>
            </a:pPr>
            <a:endParaRPr lang="en-US" altLang="ja-JP" sz="1800" dirty="0"/>
          </a:p>
          <a:p>
            <a:pPr marL="0" indent="0">
              <a:buFont typeface="Symbol" pitchFamily="18" charset="2"/>
              <a:buNone/>
            </a:pPr>
            <a:r>
              <a:rPr lang="en-US" altLang="ja-JP" sz="2000" dirty="0"/>
              <a:t>   </a:t>
            </a:r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Bài toán người sản xuất (producer)-người tiêu thụ(consumer) II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255767" y="1981200"/>
            <a:ext cx="2438222" cy="38100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i="1" dirty="0"/>
              <a:t>counter++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68479" y="4408503"/>
            <a:ext cx="2438222" cy="3810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i="1" dirty="0"/>
              <a:t>counter--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235188" y="2362200"/>
            <a:ext cx="2431812" cy="1600200"/>
          </a:xfrm>
          <a:prstGeom prst="roundRect">
            <a:avLst>
              <a:gd name="adj" fmla="val 644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Symbol" pitchFamily="18" charset="2"/>
              <a:buNone/>
            </a:pPr>
            <a:br>
              <a:rPr lang="en-US" altLang="ja-JP" sz="2000" dirty="0"/>
            </a:br>
            <a:r>
              <a:rPr lang="en-US" altLang="ja-JP" sz="2400" dirty="0">
                <a:solidFill>
                  <a:schemeClr val="tx1"/>
                </a:solidFill>
              </a:rPr>
              <a:t>Load R1, </a:t>
            </a:r>
            <a:r>
              <a:rPr lang="en-US" altLang="ja-JP" sz="2400" dirty="0">
                <a:solidFill>
                  <a:srgbClr val="00B0F0"/>
                </a:solidFill>
              </a:rPr>
              <a:t>counter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sz="2400" dirty="0">
                <a:solidFill>
                  <a:schemeClr val="tx1"/>
                </a:solidFill>
              </a:rPr>
              <a:t>Inc R1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sz="2400" dirty="0">
                <a:solidFill>
                  <a:schemeClr val="tx1"/>
                </a:solidFill>
              </a:rPr>
              <a:t>Store</a:t>
            </a:r>
            <a:r>
              <a:rPr lang="en-US" altLang="ja-JP" sz="2400" dirty="0">
                <a:solidFill>
                  <a:srgbClr val="00B0F0"/>
                </a:solidFill>
              </a:rPr>
              <a:t> counter</a:t>
            </a:r>
            <a:r>
              <a:rPr lang="en-US" altLang="ja-JP" sz="2400" dirty="0">
                <a:solidFill>
                  <a:schemeClr val="tx1"/>
                </a:solidFill>
              </a:rPr>
              <a:t>,R1</a:t>
            </a:r>
          </a:p>
          <a:p>
            <a:pPr marL="0" indent="0">
              <a:buFont typeface="Symbol" pitchFamily="18" charset="2"/>
              <a:buNone/>
            </a:pPr>
            <a:endParaRPr lang="en-US" altLang="ja-JP" dirty="0">
              <a:solidFill>
                <a:schemeClr val="tx1"/>
              </a:solidFill>
            </a:endParaRPr>
          </a:p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68479" y="4803560"/>
            <a:ext cx="2438222" cy="1541755"/>
          </a:xfrm>
          <a:prstGeom prst="roundRect">
            <a:avLst>
              <a:gd name="adj" fmla="val 578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Symbol" pitchFamily="18" charset="2"/>
              <a:buNone/>
            </a:pPr>
            <a:r>
              <a:rPr lang="en-US" altLang="ja-JP" sz="2400" dirty="0">
                <a:solidFill>
                  <a:schemeClr val="tx1"/>
                </a:solidFill>
              </a:rPr>
              <a:t>Load R2, </a:t>
            </a:r>
            <a:r>
              <a:rPr lang="en-US" altLang="ja-JP" sz="2400" dirty="0">
                <a:solidFill>
                  <a:srgbClr val="00B0F0"/>
                </a:solidFill>
              </a:rPr>
              <a:t>counter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sz="2400" dirty="0">
                <a:solidFill>
                  <a:schemeClr val="tx1"/>
                </a:solidFill>
              </a:rPr>
              <a:t>Dec R2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sz="2400" dirty="0">
                <a:solidFill>
                  <a:schemeClr val="tx1"/>
                </a:solidFill>
              </a:rPr>
              <a:t>Store</a:t>
            </a:r>
            <a:r>
              <a:rPr lang="en-US" altLang="ja-JP" sz="2400" dirty="0">
                <a:solidFill>
                  <a:srgbClr val="00B0F0"/>
                </a:solidFill>
              </a:rPr>
              <a:t> counter</a:t>
            </a:r>
            <a:r>
              <a:rPr lang="en-US" altLang="ja-JP" sz="2400" dirty="0">
                <a:solidFill>
                  <a:schemeClr val="tx1"/>
                </a:solidFill>
              </a:rPr>
              <a:t>,R2</a:t>
            </a:r>
          </a:p>
          <a:p>
            <a:pPr algn="ctr"/>
            <a:endParaRPr kumimoji="1" lang="ja-JP" alt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2E238B-C8A2-46A8-9B0C-5B61B192DB2B}"/>
              </a:ext>
            </a:extLst>
          </p:cNvPr>
          <p:cNvCxnSpPr/>
          <p:nvPr/>
        </p:nvCxnSpPr>
        <p:spPr>
          <a:xfrm>
            <a:off x="6705600" y="1866900"/>
            <a:ext cx="0" cy="4267200"/>
          </a:xfrm>
          <a:prstGeom prst="straightConnector1">
            <a:avLst/>
          </a:prstGeom>
          <a:ln w="508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9D802EB-CFE7-46F1-AD8A-724D710A606D}"/>
              </a:ext>
            </a:extLst>
          </p:cNvPr>
          <p:cNvSpPr txBox="1"/>
          <p:nvPr/>
        </p:nvSpPr>
        <p:spPr>
          <a:xfrm>
            <a:off x="7037461" y="1932445"/>
            <a:ext cx="1573138" cy="461665"/>
          </a:xfrm>
          <a:prstGeom prst="rect">
            <a:avLst/>
          </a:prstGeom>
          <a:noFill/>
          <a:ln w="3492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rgbClr val="7030A0"/>
                </a:solidFill>
              </a:rPr>
              <a:t>counter--</a:t>
            </a:r>
            <a:endParaRPr kumimoji="1" lang="ja-JP" altLang="en-US" sz="2400" b="1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D33122-FD8E-4156-8F04-A1E496BCC7EA}"/>
              </a:ext>
            </a:extLst>
          </p:cNvPr>
          <p:cNvSpPr txBox="1"/>
          <p:nvPr/>
        </p:nvSpPr>
        <p:spPr>
          <a:xfrm>
            <a:off x="6879679" y="573431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</a:t>
            </a:r>
            <a:endParaRPr kumimoji="1" lang="ja-JP" altLang="en-US" dirty="0"/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CC4E8248-C515-4FE8-AE36-C5CC4FD1C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6213629"/>
            <a:ext cx="107632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3">
            <a:extLst>
              <a:ext uri="{FF2B5EF4-FFF2-40B4-BE49-F238E27FC236}">
                <a16:creationId xmlns:a16="http://schemas.microsoft.com/office/drawing/2014/main" id="{FDF94F97-A718-4F07-8FAE-A2EEEE780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520" y="6222270"/>
            <a:ext cx="107632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3183717-B058-4E72-B8F3-7EBD8C63C4FF}"/>
              </a:ext>
            </a:extLst>
          </p:cNvPr>
          <p:cNvSpPr txBox="1"/>
          <p:nvPr/>
        </p:nvSpPr>
        <p:spPr>
          <a:xfrm>
            <a:off x="4746035" y="1950125"/>
            <a:ext cx="1573138" cy="461665"/>
          </a:xfrm>
          <a:prstGeom prst="rect">
            <a:avLst/>
          </a:prstGeom>
          <a:noFill/>
          <a:ln w="3492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rgbClr val="7030A0"/>
                </a:solidFill>
              </a:rPr>
              <a:t>Counter++</a:t>
            </a:r>
            <a:endParaRPr kumimoji="1" lang="ja-JP" altLang="en-US" sz="2400" b="1" dirty="0">
              <a:solidFill>
                <a:srgbClr val="7030A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0D5BE2-0321-4A31-B7CF-44E127D1ABA3}"/>
              </a:ext>
            </a:extLst>
          </p:cNvPr>
          <p:cNvSpPr/>
          <p:nvPr/>
        </p:nvSpPr>
        <p:spPr>
          <a:xfrm>
            <a:off x="4749328" y="5725357"/>
            <a:ext cx="875561" cy="369332"/>
          </a:xfrm>
          <a:prstGeom prst="rect">
            <a:avLst/>
          </a:prstGeom>
          <a:ln w="22225">
            <a:solidFill>
              <a:srgbClr val="7030A0"/>
            </a:solidFill>
          </a:ln>
        </p:spPr>
        <p:txBody>
          <a:bodyPr wrap="none">
            <a:spAutoFit/>
          </a:bodyPr>
          <a:lstStyle/>
          <a:p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R1 = ?</a:t>
            </a:r>
            <a:endParaRPr lang="ja-JP" alt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A2580D7-CBA7-40DA-9305-313BE631B945}"/>
              </a:ext>
            </a:extLst>
          </p:cNvPr>
          <p:cNvSpPr/>
          <p:nvPr/>
        </p:nvSpPr>
        <p:spPr>
          <a:xfrm>
            <a:off x="6183014" y="6259170"/>
            <a:ext cx="1393330" cy="369332"/>
          </a:xfrm>
          <a:prstGeom prst="rect">
            <a:avLst/>
          </a:prstGeom>
          <a:solidFill>
            <a:schemeClr val="bg1"/>
          </a:solidFill>
          <a:ln w="22225">
            <a:solidFill>
              <a:srgbClr val="7030A0"/>
            </a:solidFill>
          </a:ln>
        </p:spPr>
        <p:txBody>
          <a:bodyPr wrap="none">
            <a:spAutoFit/>
          </a:bodyPr>
          <a:lstStyle/>
          <a:p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counter</a:t>
            </a:r>
            <a:r>
              <a:rPr lang="vi-VN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</a:t>
            </a:r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  <a:endParaRPr lang="ja-JP" alt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6114601-9579-4544-A232-D5995A384952}"/>
              </a:ext>
            </a:extLst>
          </p:cNvPr>
          <p:cNvSpPr/>
          <p:nvPr/>
        </p:nvSpPr>
        <p:spPr>
          <a:xfrm>
            <a:off x="7748109" y="5725357"/>
            <a:ext cx="875561" cy="369332"/>
          </a:xfrm>
          <a:prstGeom prst="rect">
            <a:avLst/>
          </a:prstGeom>
          <a:ln w="22225">
            <a:solidFill>
              <a:srgbClr val="7030A0"/>
            </a:solidFill>
          </a:ln>
        </p:spPr>
        <p:txBody>
          <a:bodyPr wrap="none">
            <a:spAutoFit/>
          </a:bodyPr>
          <a:lstStyle/>
          <a:p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R2 = ?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6798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25" grpId="0" animBg="1"/>
      <p:bldP spid="26" grpId="0" animBg="1"/>
      <p:bldP spid="27" grpId="0" animBg="1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vi-VN" altLang="ja-JP" sz="1600" dirty="0"/>
              <a:t>Chương </a:t>
            </a:r>
            <a:r>
              <a:rPr lang="en-US" altLang="ja-JP" sz="1600" dirty="0"/>
              <a:t>2</a:t>
            </a:r>
            <a:r>
              <a:rPr lang="vi-VN" altLang="ja-JP" sz="1600" dirty="0"/>
              <a:t> </a:t>
            </a:r>
            <a:r>
              <a:rPr lang="en-US" altLang="ja-JP" sz="1600" dirty="0"/>
              <a:t>Quản lí tiến trình</a:t>
            </a:r>
            <a:br>
              <a:rPr lang="en-US" altLang="ja-JP" sz="1600" dirty="0"/>
            </a:br>
            <a:r>
              <a:rPr lang="en-US" altLang="ja-JP" sz="1600" dirty="0"/>
              <a:t>          </a:t>
            </a:r>
            <a:r>
              <a:rPr lang="vi-VN" altLang="ja-JP" sz="1600" dirty="0"/>
              <a:t>4. Tài nguyên găng và điều độ tiến trình</a:t>
            </a:r>
            <a:br>
              <a:rPr lang="vi-VN" altLang="ja-JP" sz="1600" dirty="0"/>
            </a:br>
            <a:r>
              <a:rPr lang="vi-VN" altLang="ja-JP" sz="1600" dirty="0"/>
              <a:t>             4.1 Khái niệm tài nguyên găng</a:t>
            </a:r>
            <a:endParaRPr lang="ja-JP" altLang="en-US" dirty="0"/>
          </a:p>
        </p:txBody>
      </p:sp>
      <p:sp>
        <p:nvSpPr>
          <p:cNvPr id="44034" name="Content Placeholder 1"/>
          <p:cNvSpPr>
            <a:spLocks noGrp="1"/>
          </p:cNvSpPr>
          <p:nvPr>
            <p:ph idx="1"/>
          </p:nvPr>
        </p:nvSpPr>
        <p:spPr>
          <a:xfrm>
            <a:off x="209550" y="1981200"/>
            <a:ext cx="8913813" cy="4876800"/>
          </a:xfrm>
        </p:spPr>
        <p:txBody>
          <a:bodyPr/>
          <a:lstStyle/>
          <a:p>
            <a:pPr marL="0" indent="0">
              <a:buFont typeface="Symbol" pitchFamily="18" charset="2"/>
              <a:buNone/>
            </a:pPr>
            <a:endParaRPr lang="en-US" altLang="ja-JP" sz="1800" dirty="0"/>
          </a:p>
          <a:p>
            <a:pPr marL="0" indent="0">
              <a:buFont typeface="Symbol" pitchFamily="18" charset="2"/>
              <a:buNone/>
            </a:pPr>
            <a:r>
              <a:rPr lang="en-US" altLang="ja-JP" sz="2000" dirty="0"/>
              <a:t>   </a:t>
            </a:r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Bài toán người sản xuất (producer)-người tiêu thụ(consumer) II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255767" y="1981200"/>
            <a:ext cx="2438222" cy="38100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i="1" dirty="0"/>
              <a:t>counter++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68479" y="4408503"/>
            <a:ext cx="2438222" cy="3810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i="1" dirty="0"/>
              <a:t>counter--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235188" y="2362200"/>
            <a:ext cx="2431812" cy="1600200"/>
          </a:xfrm>
          <a:prstGeom prst="roundRect">
            <a:avLst>
              <a:gd name="adj" fmla="val 644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Symbol" pitchFamily="18" charset="2"/>
              <a:buNone/>
            </a:pPr>
            <a:br>
              <a:rPr lang="en-US" altLang="ja-JP" sz="2000" dirty="0"/>
            </a:br>
            <a:r>
              <a:rPr lang="en-US" altLang="ja-JP" sz="2400" dirty="0">
                <a:solidFill>
                  <a:schemeClr val="tx1"/>
                </a:solidFill>
              </a:rPr>
              <a:t>Load R1, </a:t>
            </a:r>
            <a:r>
              <a:rPr lang="en-US" altLang="ja-JP" sz="2400" dirty="0">
                <a:solidFill>
                  <a:srgbClr val="00B0F0"/>
                </a:solidFill>
              </a:rPr>
              <a:t>counter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sz="2400" dirty="0">
                <a:solidFill>
                  <a:schemeClr val="tx1"/>
                </a:solidFill>
              </a:rPr>
              <a:t>Inc R1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sz="2400" dirty="0">
                <a:solidFill>
                  <a:schemeClr val="tx1"/>
                </a:solidFill>
              </a:rPr>
              <a:t>Store</a:t>
            </a:r>
            <a:r>
              <a:rPr lang="en-US" altLang="ja-JP" sz="2400" dirty="0">
                <a:solidFill>
                  <a:srgbClr val="00B0F0"/>
                </a:solidFill>
              </a:rPr>
              <a:t> counter</a:t>
            </a:r>
            <a:r>
              <a:rPr lang="en-US" altLang="ja-JP" sz="2400" dirty="0">
                <a:solidFill>
                  <a:schemeClr val="tx1"/>
                </a:solidFill>
              </a:rPr>
              <a:t>,R1</a:t>
            </a:r>
          </a:p>
          <a:p>
            <a:pPr marL="0" indent="0">
              <a:buFont typeface="Symbol" pitchFamily="18" charset="2"/>
              <a:buNone/>
            </a:pPr>
            <a:endParaRPr lang="en-US" altLang="ja-JP" dirty="0">
              <a:solidFill>
                <a:schemeClr val="tx1"/>
              </a:solidFill>
            </a:endParaRPr>
          </a:p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68479" y="4803560"/>
            <a:ext cx="2438222" cy="1541755"/>
          </a:xfrm>
          <a:prstGeom prst="roundRect">
            <a:avLst>
              <a:gd name="adj" fmla="val 578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Symbol" pitchFamily="18" charset="2"/>
              <a:buNone/>
            </a:pPr>
            <a:r>
              <a:rPr lang="en-US" altLang="ja-JP" sz="2400" dirty="0">
                <a:solidFill>
                  <a:schemeClr val="tx1"/>
                </a:solidFill>
              </a:rPr>
              <a:t>Load R2, </a:t>
            </a:r>
            <a:r>
              <a:rPr lang="en-US" altLang="ja-JP" sz="2400" dirty="0">
                <a:solidFill>
                  <a:srgbClr val="00B0F0"/>
                </a:solidFill>
              </a:rPr>
              <a:t>counter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sz="2400" dirty="0">
                <a:solidFill>
                  <a:schemeClr val="tx1"/>
                </a:solidFill>
              </a:rPr>
              <a:t>Dec R2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sz="2400" dirty="0">
                <a:solidFill>
                  <a:schemeClr val="tx1"/>
                </a:solidFill>
              </a:rPr>
              <a:t>Store</a:t>
            </a:r>
            <a:r>
              <a:rPr lang="en-US" altLang="ja-JP" sz="2400" dirty="0">
                <a:solidFill>
                  <a:srgbClr val="00B0F0"/>
                </a:solidFill>
              </a:rPr>
              <a:t> counter</a:t>
            </a:r>
            <a:r>
              <a:rPr lang="en-US" altLang="ja-JP" sz="2400" dirty="0">
                <a:solidFill>
                  <a:schemeClr val="tx1"/>
                </a:solidFill>
              </a:rPr>
              <a:t>,R2</a:t>
            </a:r>
          </a:p>
          <a:p>
            <a:pPr algn="ctr"/>
            <a:endParaRPr kumimoji="1" lang="ja-JP" alt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2E238B-C8A2-46A8-9B0C-5B61B192DB2B}"/>
              </a:ext>
            </a:extLst>
          </p:cNvPr>
          <p:cNvCxnSpPr/>
          <p:nvPr/>
        </p:nvCxnSpPr>
        <p:spPr>
          <a:xfrm>
            <a:off x="6705600" y="1866900"/>
            <a:ext cx="0" cy="4267200"/>
          </a:xfrm>
          <a:prstGeom prst="straightConnector1">
            <a:avLst/>
          </a:prstGeom>
          <a:ln w="508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9D802EB-CFE7-46F1-AD8A-724D710A606D}"/>
              </a:ext>
            </a:extLst>
          </p:cNvPr>
          <p:cNvSpPr txBox="1"/>
          <p:nvPr/>
        </p:nvSpPr>
        <p:spPr>
          <a:xfrm>
            <a:off x="7037461" y="1932445"/>
            <a:ext cx="1573138" cy="461665"/>
          </a:xfrm>
          <a:prstGeom prst="rect">
            <a:avLst/>
          </a:prstGeom>
          <a:noFill/>
          <a:ln w="3492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rgbClr val="7030A0"/>
                </a:solidFill>
              </a:rPr>
              <a:t>counter--</a:t>
            </a:r>
            <a:endParaRPr kumimoji="1" lang="ja-JP" altLang="en-US" sz="2400" b="1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D33122-FD8E-4156-8F04-A1E496BCC7EA}"/>
              </a:ext>
            </a:extLst>
          </p:cNvPr>
          <p:cNvSpPr txBox="1"/>
          <p:nvPr/>
        </p:nvSpPr>
        <p:spPr>
          <a:xfrm>
            <a:off x="6879679" y="573431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</a:t>
            </a:r>
            <a:endParaRPr kumimoji="1" lang="ja-JP" altLang="en-US" dirty="0"/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CC4E8248-C515-4FE8-AE36-C5CC4FD1C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6213629"/>
            <a:ext cx="107632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7CB63E-1AC7-40D3-B257-4DC26E103BB3}"/>
              </a:ext>
            </a:extLst>
          </p:cNvPr>
          <p:cNvSpPr/>
          <p:nvPr/>
        </p:nvSpPr>
        <p:spPr>
          <a:xfrm>
            <a:off x="4295091" y="2667000"/>
            <a:ext cx="1856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Load R1,counter</a:t>
            </a:r>
            <a:endParaRPr lang="ja-JP" alt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6F1253-FB8C-4093-A169-9D1A57B64DA4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6151689" y="2851666"/>
            <a:ext cx="553910" cy="0"/>
          </a:xfrm>
          <a:prstGeom prst="line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3">
            <a:extLst>
              <a:ext uri="{FF2B5EF4-FFF2-40B4-BE49-F238E27FC236}">
                <a16:creationId xmlns:a16="http://schemas.microsoft.com/office/drawing/2014/main" id="{FDF94F97-A718-4F07-8FAE-A2EEEE780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520" y="6222270"/>
            <a:ext cx="107632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3183717-B058-4E72-B8F3-7EBD8C63C4FF}"/>
              </a:ext>
            </a:extLst>
          </p:cNvPr>
          <p:cNvSpPr txBox="1"/>
          <p:nvPr/>
        </p:nvSpPr>
        <p:spPr>
          <a:xfrm>
            <a:off x="4746035" y="1950125"/>
            <a:ext cx="1573138" cy="461665"/>
          </a:xfrm>
          <a:prstGeom prst="rect">
            <a:avLst/>
          </a:prstGeom>
          <a:noFill/>
          <a:ln w="3492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rgbClr val="7030A0"/>
                </a:solidFill>
              </a:rPr>
              <a:t>Counter++</a:t>
            </a:r>
            <a:endParaRPr kumimoji="1" lang="ja-JP" altLang="en-US" sz="2400" b="1" dirty="0">
              <a:solidFill>
                <a:srgbClr val="7030A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0D5BE2-0321-4A31-B7CF-44E127D1ABA3}"/>
              </a:ext>
            </a:extLst>
          </p:cNvPr>
          <p:cNvSpPr/>
          <p:nvPr/>
        </p:nvSpPr>
        <p:spPr>
          <a:xfrm>
            <a:off x="4749328" y="5725357"/>
            <a:ext cx="893193" cy="369332"/>
          </a:xfrm>
          <a:prstGeom prst="rect">
            <a:avLst/>
          </a:prstGeom>
          <a:ln w="22225">
            <a:solidFill>
              <a:srgbClr val="7030A0"/>
            </a:solidFill>
          </a:ln>
        </p:spPr>
        <p:txBody>
          <a:bodyPr wrap="none">
            <a:spAutoFit/>
          </a:bodyPr>
          <a:lstStyle/>
          <a:p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R1 = 5</a:t>
            </a:r>
            <a:endParaRPr lang="ja-JP" alt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A2580D7-CBA7-40DA-9305-313BE631B945}"/>
              </a:ext>
            </a:extLst>
          </p:cNvPr>
          <p:cNvSpPr/>
          <p:nvPr/>
        </p:nvSpPr>
        <p:spPr>
          <a:xfrm>
            <a:off x="6183014" y="6259170"/>
            <a:ext cx="1393330" cy="369332"/>
          </a:xfrm>
          <a:prstGeom prst="rect">
            <a:avLst/>
          </a:prstGeom>
          <a:solidFill>
            <a:schemeClr val="bg1"/>
          </a:solidFill>
          <a:ln w="22225">
            <a:solidFill>
              <a:srgbClr val="7030A0"/>
            </a:solidFill>
          </a:ln>
        </p:spPr>
        <p:txBody>
          <a:bodyPr wrap="none">
            <a:spAutoFit/>
          </a:bodyPr>
          <a:lstStyle/>
          <a:p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counter</a:t>
            </a:r>
            <a:r>
              <a:rPr lang="vi-VN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</a:t>
            </a:r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  <a:endParaRPr lang="ja-JP" alt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6114601-9579-4544-A232-D5995A384952}"/>
              </a:ext>
            </a:extLst>
          </p:cNvPr>
          <p:cNvSpPr/>
          <p:nvPr/>
        </p:nvSpPr>
        <p:spPr>
          <a:xfrm>
            <a:off x="7748109" y="5725357"/>
            <a:ext cx="875561" cy="369332"/>
          </a:xfrm>
          <a:prstGeom prst="rect">
            <a:avLst/>
          </a:prstGeom>
          <a:ln w="22225">
            <a:solidFill>
              <a:srgbClr val="7030A0"/>
            </a:solidFill>
          </a:ln>
        </p:spPr>
        <p:txBody>
          <a:bodyPr wrap="none">
            <a:spAutoFit/>
          </a:bodyPr>
          <a:lstStyle/>
          <a:p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R2 = ?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32040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vi-VN" altLang="ja-JP" sz="1600" dirty="0"/>
              <a:t>Chương </a:t>
            </a:r>
            <a:r>
              <a:rPr lang="en-US" altLang="ja-JP" sz="1600" dirty="0"/>
              <a:t>2</a:t>
            </a:r>
            <a:r>
              <a:rPr lang="vi-VN" altLang="ja-JP" sz="1600" dirty="0"/>
              <a:t> </a:t>
            </a:r>
            <a:r>
              <a:rPr lang="en-US" altLang="ja-JP" sz="1600" dirty="0"/>
              <a:t>Quản lí tiến trình</a:t>
            </a:r>
            <a:br>
              <a:rPr lang="en-US" altLang="ja-JP" sz="1600" dirty="0"/>
            </a:br>
            <a:r>
              <a:rPr lang="en-US" altLang="ja-JP" sz="1600" dirty="0"/>
              <a:t>          </a:t>
            </a:r>
            <a:r>
              <a:rPr lang="vi-VN" altLang="ja-JP" sz="1600" dirty="0"/>
              <a:t>4. Tài nguyên găng và điều độ tiến trình</a:t>
            </a:r>
            <a:br>
              <a:rPr lang="vi-VN" altLang="ja-JP" sz="1600" dirty="0"/>
            </a:br>
            <a:r>
              <a:rPr lang="vi-VN" altLang="ja-JP" sz="1600" dirty="0"/>
              <a:t>             4.1 Khái niệm tài nguyên găng</a:t>
            </a:r>
            <a:endParaRPr lang="ja-JP" altLang="en-US" dirty="0"/>
          </a:p>
        </p:txBody>
      </p:sp>
      <p:sp>
        <p:nvSpPr>
          <p:cNvPr id="44034" name="Content Placeholder 1"/>
          <p:cNvSpPr>
            <a:spLocks noGrp="1"/>
          </p:cNvSpPr>
          <p:nvPr>
            <p:ph idx="1"/>
          </p:nvPr>
        </p:nvSpPr>
        <p:spPr>
          <a:xfrm>
            <a:off x="209550" y="1981200"/>
            <a:ext cx="8913813" cy="4876800"/>
          </a:xfrm>
        </p:spPr>
        <p:txBody>
          <a:bodyPr/>
          <a:lstStyle/>
          <a:p>
            <a:pPr marL="0" indent="0">
              <a:buFont typeface="Symbol" pitchFamily="18" charset="2"/>
              <a:buNone/>
            </a:pPr>
            <a:endParaRPr lang="en-US" altLang="ja-JP" sz="1800" dirty="0"/>
          </a:p>
          <a:p>
            <a:pPr marL="0" indent="0">
              <a:buFont typeface="Symbol" pitchFamily="18" charset="2"/>
              <a:buNone/>
            </a:pPr>
            <a:r>
              <a:rPr lang="en-US" altLang="ja-JP" sz="2000" dirty="0"/>
              <a:t>   </a:t>
            </a:r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Bài toán người sản xuất (producer)-người tiêu thụ(consumer) II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255767" y="1981200"/>
            <a:ext cx="2438222" cy="38100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i="1" dirty="0"/>
              <a:t>counter++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68479" y="4408503"/>
            <a:ext cx="2438222" cy="3810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i="1" dirty="0"/>
              <a:t>counter--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235188" y="2362200"/>
            <a:ext cx="2431812" cy="1600200"/>
          </a:xfrm>
          <a:prstGeom prst="roundRect">
            <a:avLst>
              <a:gd name="adj" fmla="val 644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Symbol" pitchFamily="18" charset="2"/>
              <a:buNone/>
            </a:pPr>
            <a:br>
              <a:rPr lang="en-US" altLang="ja-JP" sz="2000" dirty="0"/>
            </a:br>
            <a:r>
              <a:rPr lang="en-US" altLang="ja-JP" sz="2400" dirty="0">
                <a:solidFill>
                  <a:schemeClr val="tx1"/>
                </a:solidFill>
              </a:rPr>
              <a:t>Load R1, </a:t>
            </a:r>
            <a:r>
              <a:rPr lang="en-US" altLang="ja-JP" sz="2400" dirty="0">
                <a:solidFill>
                  <a:srgbClr val="00B0F0"/>
                </a:solidFill>
              </a:rPr>
              <a:t>counter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sz="2400" dirty="0">
                <a:solidFill>
                  <a:schemeClr val="tx1"/>
                </a:solidFill>
              </a:rPr>
              <a:t>Inc R1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sz="2400" dirty="0">
                <a:solidFill>
                  <a:schemeClr val="tx1"/>
                </a:solidFill>
              </a:rPr>
              <a:t>Store</a:t>
            </a:r>
            <a:r>
              <a:rPr lang="en-US" altLang="ja-JP" sz="2400" dirty="0">
                <a:solidFill>
                  <a:srgbClr val="00B0F0"/>
                </a:solidFill>
              </a:rPr>
              <a:t> counter</a:t>
            </a:r>
            <a:r>
              <a:rPr lang="en-US" altLang="ja-JP" sz="2400" dirty="0">
                <a:solidFill>
                  <a:schemeClr val="tx1"/>
                </a:solidFill>
              </a:rPr>
              <a:t>,R1</a:t>
            </a:r>
          </a:p>
          <a:p>
            <a:pPr marL="0" indent="0">
              <a:buFont typeface="Symbol" pitchFamily="18" charset="2"/>
              <a:buNone/>
            </a:pPr>
            <a:endParaRPr lang="en-US" altLang="ja-JP" dirty="0">
              <a:solidFill>
                <a:schemeClr val="tx1"/>
              </a:solidFill>
            </a:endParaRPr>
          </a:p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68479" y="4803560"/>
            <a:ext cx="2438222" cy="1541755"/>
          </a:xfrm>
          <a:prstGeom prst="roundRect">
            <a:avLst>
              <a:gd name="adj" fmla="val 578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Symbol" pitchFamily="18" charset="2"/>
              <a:buNone/>
            </a:pPr>
            <a:r>
              <a:rPr lang="en-US" altLang="ja-JP" sz="2400" dirty="0">
                <a:solidFill>
                  <a:schemeClr val="tx1"/>
                </a:solidFill>
              </a:rPr>
              <a:t>Load R2, </a:t>
            </a:r>
            <a:r>
              <a:rPr lang="en-US" altLang="ja-JP" sz="2400" dirty="0">
                <a:solidFill>
                  <a:srgbClr val="00B0F0"/>
                </a:solidFill>
              </a:rPr>
              <a:t>counter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sz="2400" dirty="0">
                <a:solidFill>
                  <a:schemeClr val="tx1"/>
                </a:solidFill>
              </a:rPr>
              <a:t>Dec R2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sz="2400" dirty="0">
                <a:solidFill>
                  <a:schemeClr val="tx1"/>
                </a:solidFill>
              </a:rPr>
              <a:t>Store</a:t>
            </a:r>
            <a:r>
              <a:rPr lang="en-US" altLang="ja-JP" sz="2400" dirty="0">
                <a:solidFill>
                  <a:srgbClr val="00B0F0"/>
                </a:solidFill>
              </a:rPr>
              <a:t> counter</a:t>
            </a:r>
            <a:r>
              <a:rPr lang="en-US" altLang="ja-JP" sz="2400" dirty="0">
                <a:solidFill>
                  <a:schemeClr val="tx1"/>
                </a:solidFill>
              </a:rPr>
              <a:t>,R2</a:t>
            </a:r>
          </a:p>
          <a:p>
            <a:pPr algn="ctr"/>
            <a:endParaRPr kumimoji="1" lang="ja-JP" alt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2E238B-C8A2-46A8-9B0C-5B61B192DB2B}"/>
              </a:ext>
            </a:extLst>
          </p:cNvPr>
          <p:cNvCxnSpPr/>
          <p:nvPr/>
        </p:nvCxnSpPr>
        <p:spPr>
          <a:xfrm>
            <a:off x="6705600" y="1866900"/>
            <a:ext cx="0" cy="4267200"/>
          </a:xfrm>
          <a:prstGeom prst="straightConnector1">
            <a:avLst/>
          </a:prstGeom>
          <a:ln w="508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9D802EB-CFE7-46F1-AD8A-724D710A606D}"/>
              </a:ext>
            </a:extLst>
          </p:cNvPr>
          <p:cNvSpPr txBox="1"/>
          <p:nvPr/>
        </p:nvSpPr>
        <p:spPr>
          <a:xfrm>
            <a:off x="7037461" y="1932445"/>
            <a:ext cx="1573138" cy="461665"/>
          </a:xfrm>
          <a:prstGeom prst="rect">
            <a:avLst/>
          </a:prstGeom>
          <a:noFill/>
          <a:ln w="3492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rgbClr val="7030A0"/>
                </a:solidFill>
              </a:rPr>
              <a:t>counter--</a:t>
            </a:r>
            <a:endParaRPr kumimoji="1" lang="ja-JP" altLang="en-US" sz="2400" b="1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D33122-FD8E-4156-8F04-A1E496BCC7EA}"/>
              </a:ext>
            </a:extLst>
          </p:cNvPr>
          <p:cNvSpPr txBox="1"/>
          <p:nvPr/>
        </p:nvSpPr>
        <p:spPr>
          <a:xfrm>
            <a:off x="6879679" y="573431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</a:t>
            </a:r>
            <a:endParaRPr kumimoji="1" lang="ja-JP" altLang="en-US" dirty="0"/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CC4E8248-C515-4FE8-AE36-C5CC4FD1C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6213629"/>
            <a:ext cx="107632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7CB63E-1AC7-40D3-B257-4DC26E103BB3}"/>
              </a:ext>
            </a:extLst>
          </p:cNvPr>
          <p:cNvSpPr/>
          <p:nvPr/>
        </p:nvSpPr>
        <p:spPr>
          <a:xfrm>
            <a:off x="4295091" y="2667000"/>
            <a:ext cx="1856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Load R1,counter</a:t>
            </a:r>
            <a:endParaRPr lang="ja-JP" alt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9A08DC-F24F-44B0-BB3A-246ECB7414C8}"/>
              </a:ext>
            </a:extLst>
          </p:cNvPr>
          <p:cNvSpPr/>
          <p:nvPr/>
        </p:nvSpPr>
        <p:spPr>
          <a:xfrm>
            <a:off x="7232995" y="3018571"/>
            <a:ext cx="1856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Load R2,counter</a:t>
            </a:r>
            <a:endParaRPr lang="ja-JP" alt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6F1253-FB8C-4093-A169-9D1A57B64DA4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6151689" y="2851666"/>
            <a:ext cx="553910" cy="0"/>
          </a:xfrm>
          <a:prstGeom prst="line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BBE4F5D-3FE9-4037-AFA7-C4E47D57F2BB}"/>
              </a:ext>
            </a:extLst>
          </p:cNvPr>
          <p:cNvCxnSpPr>
            <a:cxnSpLocks/>
          </p:cNvCxnSpPr>
          <p:nvPr/>
        </p:nvCxnSpPr>
        <p:spPr>
          <a:xfrm flipV="1">
            <a:off x="6738274" y="3244206"/>
            <a:ext cx="521238" cy="2666"/>
          </a:xfrm>
          <a:prstGeom prst="line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3">
            <a:extLst>
              <a:ext uri="{FF2B5EF4-FFF2-40B4-BE49-F238E27FC236}">
                <a16:creationId xmlns:a16="http://schemas.microsoft.com/office/drawing/2014/main" id="{FDF94F97-A718-4F07-8FAE-A2EEEE780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520" y="6222270"/>
            <a:ext cx="107632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3183717-B058-4E72-B8F3-7EBD8C63C4FF}"/>
              </a:ext>
            </a:extLst>
          </p:cNvPr>
          <p:cNvSpPr txBox="1"/>
          <p:nvPr/>
        </p:nvSpPr>
        <p:spPr>
          <a:xfrm>
            <a:off x="4746035" y="1950125"/>
            <a:ext cx="1573138" cy="461665"/>
          </a:xfrm>
          <a:prstGeom prst="rect">
            <a:avLst/>
          </a:prstGeom>
          <a:noFill/>
          <a:ln w="3492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rgbClr val="7030A0"/>
                </a:solidFill>
              </a:rPr>
              <a:t>Counter++</a:t>
            </a:r>
            <a:endParaRPr kumimoji="1" lang="ja-JP" altLang="en-US" sz="2400" b="1" dirty="0">
              <a:solidFill>
                <a:srgbClr val="7030A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0D5BE2-0321-4A31-B7CF-44E127D1ABA3}"/>
              </a:ext>
            </a:extLst>
          </p:cNvPr>
          <p:cNvSpPr/>
          <p:nvPr/>
        </p:nvSpPr>
        <p:spPr>
          <a:xfrm>
            <a:off x="4749328" y="5725357"/>
            <a:ext cx="893193" cy="369332"/>
          </a:xfrm>
          <a:prstGeom prst="rect">
            <a:avLst/>
          </a:prstGeom>
          <a:ln w="22225">
            <a:solidFill>
              <a:srgbClr val="7030A0"/>
            </a:solidFill>
          </a:ln>
        </p:spPr>
        <p:txBody>
          <a:bodyPr wrap="none">
            <a:spAutoFit/>
          </a:bodyPr>
          <a:lstStyle/>
          <a:p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R1 = 5</a:t>
            </a:r>
            <a:endParaRPr lang="ja-JP" alt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A2580D7-CBA7-40DA-9305-313BE631B945}"/>
              </a:ext>
            </a:extLst>
          </p:cNvPr>
          <p:cNvSpPr/>
          <p:nvPr/>
        </p:nvSpPr>
        <p:spPr>
          <a:xfrm>
            <a:off x="6183014" y="6259170"/>
            <a:ext cx="1393330" cy="369332"/>
          </a:xfrm>
          <a:prstGeom prst="rect">
            <a:avLst/>
          </a:prstGeom>
          <a:solidFill>
            <a:schemeClr val="bg1"/>
          </a:solidFill>
          <a:ln w="22225">
            <a:solidFill>
              <a:srgbClr val="7030A0"/>
            </a:solidFill>
          </a:ln>
        </p:spPr>
        <p:txBody>
          <a:bodyPr wrap="none">
            <a:spAutoFit/>
          </a:bodyPr>
          <a:lstStyle/>
          <a:p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counter</a:t>
            </a:r>
            <a:r>
              <a:rPr lang="vi-VN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</a:t>
            </a:r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  <a:endParaRPr lang="ja-JP" alt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6114601-9579-4544-A232-D5995A384952}"/>
              </a:ext>
            </a:extLst>
          </p:cNvPr>
          <p:cNvSpPr/>
          <p:nvPr/>
        </p:nvSpPr>
        <p:spPr>
          <a:xfrm>
            <a:off x="7748109" y="5725357"/>
            <a:ext cx="893193" cy="369332"/>
          </a:xfrm>
          <a:prstGeom prst="rect">
            <a:avLst/>
          </a:prstGeom>
          <a:ln w="22225">
            <a:solidFill>
              <a:srgbClr val="7030A0"/>
            </a:solidFill>
          </a:ln>
        </p:spPr>
        <p:txBody>
          <a:bodyPr wrap="none">
            <a:spAutoFit/>
          </a:bodyPr>
          <a:lstStyle/>
          <a:p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R2 = 5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43525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vi-VN" altLang="ja-JP" sz="1600" dirty="0"/>
              <a:t>Chương </a:t>
            </a:r>
            <a:r>
              <a:rPr lang="en-US" altLang="ja-JP" sz="1600" dirty="0"/>
              <a:t>2</a:t>
            </a:r>
            <a:r>
              <a:rPr lang="vi-VN" altLang="ja-JP" sz="1600" dirty="0"/>
              <a:t> </a:t>
            </a:r>
            <a:r>
              <a:rPr lang="en-US" altLang="ja-JP" sz="1600" dirty="0"/>
              <a:t>Quản lí tiến trình</a:t>
            </a:r>
            <a:br>
              <a:rPr lang="en-US" altLang="ja-JP" sz="1600" dirty="0"/>
            </a:br>
            <a:r>
              <a:rPr lang="en-US" altLang="ja-JP" sz="1600" dirty="0"/>
              <a:t>          </a:t>
            </a:r>
            <a:r>
              <a:rPr lang="vi-VN" altLang="ja-JP" sz="1600" dirty="0"/>
              <a:t>4. Tài nguyên găng và điều độ tiến trình</a:t>
            </a:r>
            <a:br>
              <a:rPr lang="vi-VN" altLang="ja-JP" sz="1600" dirty="0"/>
            </a:br>
            <a:r>
              <a:rPr lang="vi-VN" altLang="ja-JP" sz="1600" dirty="0"/>
              <a:t>             4.1 Khái niệm tài nguyên găng</a:t>
            </a:r>
            <a:endParaRPr lang="ja-JP" altLang="en-US" dirty="0"/>
          </a:p>
        </p:txBody>
      </p:sp>
      <p:sp>
        <p:nvSpPr>
          <p:cNvPr id="44034" name="Content Placeholder 1"/>
          <p:cNvSpPr>
            <a:spLocks noGrp="1"/>
          </p:cNvSpPr>
          <p:nvPr>
            <p:ph idx="1"/>
          </p:nvPr>
        </p:nvSpPr>
        <p:spPr>
          <a:xfrm>
            <a:off x="209550" y="1981200"/>
            <a:ext cx="8913813" cy="4876800"/>
          </a:xfrm>
        </p:spPr>
        <p:txBody>
          <a:bodyPr/>
          <a:lstStyle/>
          <a:p>
            <a:pPr marL="0" indent="0">
              <a:buFont typeface="Symbol" pitchFamily="18" charset="2"/>
              <a:buNone/>
            </a:pPr>
            <a:endParaRPr lang="en-US" altLang="ja-JP" sz="1800" dirty="0"/>
          </a:p>
          <a:p>
            <a:pPr marL="0" indent="0">
              <a:buFont typeface="Symbol" pitchFamily="18" charset="2"/>
              <a:buNone/>
            </a:pPr>
            <a:r>
              <a:rPr lang="en-US" altLang="ja-JP" sz="2000" dirty="0"/>
              <a:t>   </a:t>
            </a:r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Bài toán người sản xuất (producer)-người tiêu thụ(consumer) II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255767" y="1981200"/>
            <a:ext cx="2438222" cy="38100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i="1" dirty="0"/>
              <a:t>counter++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68479" y="4408503"/>
            <a:ext cx="2438222" cy="3810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i="1" dirty="0"/>
              <a:t>counter--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235188" y="2362200"/>
            <a:ext cx="2431812" cy="1600200"/>
          </a:xfrm>
          <a:prstGeom prst="roundRect">
            <a:avLst>
              <a:gd name="adj" fmla="val 644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Symbol" pitchFamily="18" charset="2"/>
              <a:buNone/>
            </a:pPr>
            <a:br>
              <a:rPr lang="en-US" altLang="ja-JP" sz="2000" dirty="0"/>
            </a:br>
            <a:r>
              <a:rPr lang="en-US" altLang="ja-JP" sz="2400" dirty="0">
                <a:solidFill>
                  <a:schemeClr val="tx1"/>
                </a:solidFill>
              </a:rPr>
              <a:t>Load R1, </a:t>
            </a:r>
            <a:r>
              <a:rPr lang="en-US" altLang="ja-JP" sz="2400" dirty="0">
                <a:solidFill>
                  <a:srgbClr val="00B0F0"/>
                </a:solidFill>
              </a:rPr>
              <a:t>counter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sz="2400" dirty="0">
                <a:solidFill>
                  <a:schemeClr val="tx1"/>
                </a:solidFill>
              </a:rPr>
              <a:t>Inc R1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sz="2400" dirty="0">
                <a:solidFill>
                  <a:schemeClr val="tx1"/>
                </a:solidFill>
              </a:rPr>
              <a:t>Store</a:t>
            </a:r>
            <a:r>
              <a:rPr lang="en-US" altLang="ja-JP" sz="2400" dirty="0">
                <a:solidFill>
                  <a:srgbClr val="00B0F0"/>
                </a:solidFill>
              </a:rPr>
              <a:t> counter</a:t>
            </a:r>
            <a:r>
              <a:rPr lang="en-US" altLang="ja-JP" sz="2400" dirty="0">
                <a:solidFill>
                  <a:schemeClr val="tx1"/>
                </a:solidFill>
              </a:rPr>
              <a:t>,R1</a:t>
            </a:r>
          </a:p>
          <a:p>
            <a:pPr marL="0" indent="0">
              <a:buFont typeface="Symbol" pitchFamily="18" charset="2"/>
              <a:buNone/>
            </a:pPr>
            <a:endParaRPr lang="en-US" altLang="ja-JP" dirty="0">
              <a:solidFill>
                <a:schemeClr val="tx1"/>
              </a:solidFill>
            </a:endParaRPr>
          </a:p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68479" y="4803560"/>
            <a:ext cx="2438222" cy="1541755"/>
          </a:xfrm>
          <a:prstGeom prst="roundRect">
            <a:avLst>
              <a:gd name="adj" fmla="val 578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Symbol" pitchFamily="18" charset="2"/>
              <a:buNone/>
            </a:pPr>
            <a:r>
              <a:rPr lang="en-US" altLang="ja-JP" sz="2400" dirty="0">
                <a:solidFill>
                  <a:schemeClr val="tx1"/>
                </a:solidFill>
              </a:rPr>
              <a:t>Load R2, </a:t>
            </a:r>
            <a:r>
              <a:rPr lang="en-US" altLang="ja-JP" sz="2400" dirty="0">
                <a:solidFill>
                  <a:srgbClr val="00B0F0"/>
                </a:solidFill>
              </a:rPr>
              <a:t>counter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sz="2400" dirty="0">
                <a:solidFill>
                  <a:schemeClr val="tx1"/>
                </a:solidFill>
              </a:rPr>
              <a:t>Dec R2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sz="2400" dirty="0">
                <a:solidFill>
                  <a:schemeClr val="tx1"/>
                </a:solidFill>
              </a:rPr>
              <a:t>Store</a:t>
            </a:r>
            <a:r>
              <a:rPr lang="en-US" altLang="ja-JP" sz="2400" dirty="0">
                <a:solidFill>
                  <a:srgbClr val="00B0F0"/>
                </a:solidFill>
              </a:rPr>
              <a:t> counter</a:t>
            </a:r>
            <a:r>
              <a:rPr lang="en-US" altLang="ja-JP" sz="2400" dirty="0">
                <a:solidFill>
                  <a:schemeClr val="tx1"/>
                </a:solidFill>
              </a:rPr>
              <a:t>,R2</a:t>
            </a:r>
          </a:p>
          <a:p>
            <a:pPr algn="ctr"/>
            <a:endParaRPr kumimoji="1" lang="ja-JP" alt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2E238B-C8A2-46A8-9B0C-5B61B192DB2B}"/>
              </a:ext>
            </a:extLst>
          </p:cNvPr>
          <p:cNvCxnSpPr/>
          <p:nvPr/>
        </p:nvCxnSpPr>
        <p:spPr>
          <a:xfrm>
            <a:off x="6705600" y="1866900"/>
            <a:ext cx="0" cy="4267200"/>
          </a:xfrm>
          <a:prstGeom prst="straightConnector1">
            <a:avLst/>
          </a:prstGeom>
          <a:ln w="508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9D802EB-CFE7-46F1-AD8A-724D710A606D}"/>
              </a:ext>
            </a:extLst>
          </p:cNvPr>
          <p:cNvSpPr txBox="1"/>
          <p:nvPr/>
        </p:nvSpPr>
        <p:spPr>
          <a:xfrm>
            <a:off x="7037461" y="1932445"/>
            <a:ext cx="1573138" cy="461665"/>
          </a:xfrm>
          <a:prstGeom prst="rect">
            <a:avLst/>
          </a:prstGeom>
          <a:noFill/>
          <a:ln w="3492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rgbClr val="7030A0"/>
                </a:solidFill>
              </a:rPr>
              <a:t>counter--</a:t>
            </a:r>
            <a:endParaRPr kumimoji="1" lang="ja-JP" altLang="en-US" sz="2400" b="1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D33122-FD8E-4156-8F04-A1E496BCC7EA}"/>
              </a:ext>
            </a:extLst>
          </p:cNvPr>
          <p:cNvSpPr txBox="1"/>
          <p:nvPr/>
        </p:nvSpPr>
        <p:spPr>
          <a:xfrm>
            <a:off x="6879679" y="573431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</a:t>
            </a:r>
            <a:endParaRPr kumimoji="1" lang="ja-JP" altLang="en-US" dirty="0"/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CC4E8248-C515-4FE8-AE36-C5CC4FD1C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6213629"/>
            <a:ext cx="107632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7CB63E-1AC7-40D3-B257-4DC26E103BB3}"/>
              </a:ext>
            </a:extLst>
          </p:cNvPr>
          <p:cNvSpPr/>
          <p:nvPr/>
        </p:nvSpPr>
        <p:spPr>
          <a:xfrm>
            <a:off x="4295091" y="2667000"/>
            <a:ext cx="1856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Load R1,counter</a:t>
            </a:r>
            <a:endParaRPr lang="ja-JP" alt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9A08DC-F24F-44B0-BB3A-246ECB7414C8}"/>
              </a:ext>
            </a:extLst>
          </p:cNvPr>
          <p:cNvSpPr/>
          <p:nvPr/>
        </p:nvSpPr>
        <p:spPr>
          <a:xfrm>
            <a:off x="7232995" y="3018571"/>
            <a:ext cx="1856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Load R2,counter</a:t>
            </a:r>
            <a:endParaRPr lang="ja-JP" alt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6F1253-FB8C-4093-A169-9D1A57B64DA4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6151689" y="2851666"/>
            <a:ext cx="553910" cy="0"/>
          </a:xfrm>
          <a:prstGeom prst="line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BBE4F5D-3FE9-4037-AFA7-C4E47D57F2BB}"/>
              </a:ext>
            </a:extLst>
          </p:cNvPr>
          <p:cNvCxnSpPr>
            <a:cxnSpLocks/>
          </p:cNvCxnSpPr>
          <p:nvPr/>
        </p:nvCxnSpPr>
        <p:spPr>
          <a:xfrm flipV="1">
            <a:off x="6738274" y="3244206"/>
            <a:ext cx="521238" cy="2666"/>
          </a:xfrm>
          <a:prstGeom prst="line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08547323-588D-45A8-AEA6-D187A1BD2BD9}"/>
              </a:ext>
            </a:extLst>
          </p:cNvPr>
          <p:cNvSpPr/>
          <p:nvPr/>
        </p:nvSpPr>
        <p:spPr>
          <a:xfrm>
            <a:off x="4843558" y="3370123"/>
            <a:ext cx="845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 R1</a:t>
            </a:r>
            <a:endParaRPr lang="ja-JP" alt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EDDF10-384E-4DE3-BA16-A5BEBE17F968}"/>
              </a:ext>
            </a:extLst>
          </p:cNvPr>
          <p:cNvCxnSpPr>
            <a:cxnSpLocks/>
          </p:cNvCxnSpPr>
          <p:nvPr/>
        </p:nvCxnSpPr>
        <p:spPr>
          <a:xfrm>
            <a:off x="6151689" y="3581400"/>
            <a:ext cx="537132" cy="0"/>
          </a:xfrm>
          <a:prstGeom prst="line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3">
            <a:extLst>
              <a:ext uri="{FF2B5EF4-FFF2-40B4-BE49-F238E27FC236}">
                <a16:creationId xmlns:a16="http://schemas.microsoft.com/office/drawing/2014/main" id="{FDF94F97-A718-4F07-8FAE-A2EEEE780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520" y="6222270"/>
            <a:ext cx="107632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3183717-B058-4E72-B8F3-7EBD8C63C4FF}"/>
              </a:ext>
            </a:extLst>
          </p:cNvPr>
          <p:cNvSpPr txBox="1"/>
          <p:nvPr/>
        </p:nvSpPr>
        <p:spPr>
          <a:xfrm>
            <a:off x="4746035" y="1950125"/>
            <a:ext cx="1573138" cy="461665"/>
          </a:xfrm>
          <a:prstGeom prst="rect">
            <a:avLst/>
          </a:prstGeom>
          <a:noFill/>
          <a:ln w="3492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rgbClr val="7030A0"/>
                </a:solidFill>
              </a:rPr>
              <a:t>Counter++</a:t>
            </a:r>
            <a:endParaRPr kumimoji="1" lang="ja-JP" altLang="en-US" sz="2400" b="1" dirty="0">
              <a:solidFill>
                <a:srgbClr val="7030A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0D5BE2-0321-4A31-B7CF-44E127D1ABA3}"/>
              </a:ext>
            </a:extLst>
          </p:cNvPr>
          <p:cNvSpPr/>
          <p:nvPr/>
        </p:nvSpPr>
        <p:spPr>
          <a:xfrm>
            <a:off x="4749328" y="5725357"/>
            <a:ext cx="893193" cy="369332"/>
          </a:xfrm>
          <a:prstGeom prst="rect">
            <a:avLst/>
          </a:prstGeom>
          <a:ln w="22225">
            <a:solidFill>
              <a:srgbClr val="7030A0"/>
            </a:solidFill>
          </a:ln>
        </p:spPr>
        <p:txBody>
          <a:bodyPr wrap="none">
            <a:spAutoFit/>
          </a:bodyPr>
          <a:lstStyle/>
          <a:p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R1 = 6</a:t>
            </a:r>
            <a:endParaRPr lang="ja-JP" alt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A2580D7-CBA7-40DA-9305-313BE631B945}"/>
              </a:ext>
            </a:extLst>
          </p:cNvPr>
          <p:cNvSpPr/>
          <p:nvPr/>
        </p:nvSpPr>
        <p:spPr>
          <a:xfrm>
            <a:off x="6183014" y="6259170"/>
            <a:ext cx="1393330" cy="369332"/>
          </a:xfrm>
          <a:prstGeom prst="rect">
            <a:avLst/>
          </a:prstGeom>
          <a:solidFill>
            <a:schemeClr val="bg1"/>
          </a:solidFill>
          <a:ln w="22225">
            <a:solidFill>
              <a:srgbClr val="7030A0"/>
            </a:solidFill>
          </a:ln>
        </p:spPr>
        <p:txBody>
          <a:bodyPr wrap="none">
            <a:spAutoFit/>
          </a:bodyPr>
          <a:lstStyle/>
          <a:p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counter</a:t>
            </a:r>
            <a:r>
              <a:rPr lang="vi-VN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</a:t>
            </a:r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  <a:endParaRPr lang="ja-JP" alt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6114601-9579-4544-A232-D5995A384952}"/>
              </a:ext>
            </a:extLst>
          </p:cNvPr>
          <p:cNvSpPr/>
          <p:nvPr/>
        </p:nvSpPr>
        <p:spPr>
          <a:xfrm>
            <a:off x="7748109" y="5725357"/>
            <a:ext cx="893193" cy="369332"/>
          </a:xfrm>
          <a:prstGeom prst="rect">
            <a:avLst/>
          </a:prstGeom>
          <a:ln w="22225">
            <a:solidFill>
              <a:srgbClr val="7030A0"/>
            </a:solidFill>
          </a:ln>
        </p:spPr>
        <p:txBody>
          <a:bodyPr wrap="none">
            <a:spAutoFit/>
          </a:bodyPr>
          <a:lstStyle/>
          <a:p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R2 = 5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68311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vi-VN" altLang="ja-JP" sz="1600" dirty="0"/>
              <a:t>Chương </a:t>
            </a:r>
            <a:r>
              <a:rPr lang="en-US" altLang="ja-JP" sz="1600" dirty="0"/>
              <a:t>2</a:t>
            </a:r>
            <a:r>
              <a:rPr lang="vi-VN" altLang="ja-JP" sz="1600" dirty="0"/>
              <a:t> </a:t>
            </a:r>
            <a:r>
              <a:rPr lang="en-US" altLang="ja-JP" sz="1600" dirty="0"/>
              <a:t>Quản lí tiến trình</a:t>
            </a:r>
            <a:br>
              <a:rPr lang="en-US" altLang="ja-JP" sz="1600" dirty="0"/>
            </a:br>
            <a:r>
              <a:rPr lang="en-US" altLang="ja-JP" sz="1600" dirty="0"/>
              <a:t>          </a:t>
            </a:r>
            <a:r>
              <a:rPr lang="vi-VN" altLang="ja-JP" sz="1600" dirty="0"/>
              <a:t>4. Tài nguyên găng và điều độ tiến trình</a:t>
            </a:r>
            <a:br>
              <a:rPr lang="vi-VN" altLang="ja-JP" sz="1600" dirty="0"/>
            </a:br>
            <a:r>
              <a:rPr lang="vi-VN" altLang="ja-JP" sz="1600" dirty="0"/>
              <a:t>             4.1 Khái niệm tài nguyên găng</a:t>
            </a:r>
            <a:endParaRPr lang="ja-JP" altLang="en-US" dirty="0"/>
          </a:p>
        </p:txBody>
      </p:sp>
      <p:sp>
        <p:nvSpPr>
          <p:cNvPr id="44034" name="Content Placeholder 1"/>
          <p:cNvSpPr>
            <a:spLocks noGrp="1"/>
          </p:cNvSpPr>
          <p:nvPr>
            <p:ph idx="1"/>
          </p:nvPr>
        </p:nvSpPr>
        <p:spPr>
          <a:xfrm>
            <a:off x="209550" y="1981200"/>
            <a:ext cx="8913813" cy="4876800"/>
          </a:xfrm>
        </p:spPr>
        <p:txBody>
          <a:bodyPr/>
          <a:lstStyle/>
          <a:p>
            <a:pPr marL="0" indent="0">
              <a:buFont typeface="Symbol" pitchFamily="18" charset="2"/>
              <a:buNone/>
            </a:pPr>
            <a:endParaRPr lang="en-US" altLang="ja-JP" sz="1800" dirty="0"/>
          </a:p>
          <a:p>
            <a:pPr marL="0" indent="0">
              <a:buFont typeface="Symbol" pitchFamily="18" charset="2"/>
              <a:buNone/>
            </a:pPr>
            <a:r>
              <a:rPr lang="en-US" altLang="ja-JP" sz="2000" dirty="0"/>
              <a:t>   </a:t>
            </a:r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Bài toán người sản xuất (producer)-người tiêu thụ(consumer) II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255767" y="1981200"/>
            <a:ext cx="2438222" cy="38100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i="1" dirty="0"/>
              <a:t>counter++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68479" y="4408503"/>
            <a:ext cx="2438222" cy="3810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i="1" dirty="0"/>
              <a:t>counter--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235188" y="2362200"/>
            <a:ext cx="2431812" cy="1600200"/>
          </a:xfrm>
          <a:prstGeom prst="roundRect">
            <a:avLst>
              <a:gd name="adj" fmla="val 644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Symbol" pitchFamily="18" charset="2"/>
              <a:buNone/>
            </a:pPr>
            <a:br>
              <a:rPr lang="en-US" altLang="ja-JP" sz="2000" dirty="0"/>
            </a:br>
            <a:r>
              <a:rPr lang="en-US" altLang="ja-JP" sz="2400" dirty="0">
                <a:solidFill>
                  <a:schemeClr val="tx1"/>
                </a:solidFill>
              </a:rPr>
              <a:t>Load R1, </a:t>
            </a:r>
            <a:r>
              <a:rPr lang="en-US" altLang="ja-JP" sz="2400" dirty="0">
                <a:solidFill>
                  <a:srgbClr val="00B0F0"/>
                </a:solidFill>
              </a:rPr>
              <a:t>counter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sz="2400" dirty="0">
                <a:solidFill>
                  <a:schemeClr val="tx1"/>
                </a:solidFill>
              </a:rPr>
              <a:t>Inc R1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sz="2400" dirty="0">
                <a:solidFill>
                  <a:schemeClr val="tx1"/>
                </a:solidFill>
              </a:rPr>
              <a:t>Store</a:t>
            </a:r>
            <a:r>
              <a:rPr lang="en-US" altLang="ja-JP" sz="2400" dirty="0">
                <a:solidFill>
                  <a:srgbClr val="00B0F0"/>
                </a:solidFill>
              </a:rPr>
              <a:t> counter</a:t>
            </a:r>
            <a:r>
              <a:rPr lang="en-US" altLang="ja-JP" sz="2400" dirty="0">
                <a:solidFill>
                  <a:schemeClr val="tx1"/>
                </a:solidFill>
              </a:rPr>
              <a:t>,R1</a:t>
            </a:r>
          </a:p>
          <a:p>
            <a:pPr marL="0" indent="0">
              <a:buFont typeface="Symbol" pitchFamily="18" charset="2"/>
              <a:buNone/>
            </a:pPr>
            <a:endParaRPr lang="en-US" altLang="ja-JP" dirty="0">
              <a:solidFill>
                <a:schemeClr val="tx1"/>
              </a:solidFill>
            </a:endParaRPr>
          </a:p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68479" y="4803560"/>
            <a:ext cx="2438222" cy="1541755"/>
          </a:xfrm>
          <a:prstGeom prst="roundRect">
            <a:avLst>
              <a:gd name="adj" fmla="val 578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Symbol" pitchFamily="18" charset="2"/>
              <a:buNone/>
            </a:pPr>
            <a:r>
              <a:rPr lang="en-US" altLang="ja-JP" sz="2400" dirty="0">
                <a:solidFill>
                  <a:schemeClr val="tx1"/>
                </a:solidFill>
              </a:rPr>
              <a:t>Load R2, </a:t>
            </a:r>
            <a:r>
              <a:rPr lang="en-US" altLang="ja-JP" sz="2400" dirty="0">
                <a:solidFill>
                  <a:srgbClr val="00B0F0"/>
                </a:solidFill>
              </a:rPr>
              <a:t>counter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sz="2400" dirty="0">
                <a:solidFill>
                  <a:schemeClr val="tx1"/>
                </a:solidFill>
              </a:rPr>
              <a:t>Dec R2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sz="2400" dirty="0">
                <a:solidFill>
                  <a:schemeClr val="tx1"/>
                </a:solidFill>
              </a:rPr>
              <a:t>Store</a:t>
            </a:r>
            <a:r>
              <a:rPr lang="en-US" altLang="ja-JP" sz="2400" dirty="0">
                <a:solidFill>
                  <a:srgbClr val="00B0F0"/>
                </a:solidFill>
              </a:rPr>
              <a:t> counter</a:t>
            </a:r>
            <a:r>
              <a:rPr lang="en-US" altLang="ja-JP" sz="2400" dirty="0">
                <a:solidFill>
                  <a:schemeClr val="tx1"/>
                </a:solidFill>
              </a:rPr>
              <a:t>,R2</a:t>
            </a:r>
          </a:p>
          <a:p>
            <a:pPr algn="ctr"/>
            <a:endParaRPr kumimoji="1" lang="ja-JP" alt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2E238B-C8A2-46A8-9B0C-5B61B192DB2B}"/>
              </a:ext>
            </a:extLst>
          </p:cNvPr>
          <p:cNvCxnSpPr/>
          <p:nvPr/>
        </p:nvCxnSpPr>
        <p:spPr>
          <a:xfrm>
            <a:off x="6705600" y="1866900"/>
            <a:ext cx="0" cy="4267200"/>
          </a:xfrm>
          <a:prstGeom prst="straightConnector1">
            <a:avLst/>
          </a:prstGeom>
          <a:ln w="508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9D802EB-CFE7-46F1-AD8A-724D710A606D}"/>
              </a:ext>
            </a:extLst>
          </p:cNvPr>
          <p:cNvSpPr txBox="1"/>
          <p:nvPr/>
        </p:nvSpPr>
        <p:spPr>
          <a:xfrm>
            <a:off x="7037461" y="1932445"/>
            <a:ext cx="1573138" cy="461665"/>
          </a:xfrm>
          <a:prstGeom prst="rect">
            <a:avLst/>
          </a:prstGeom>
          <a:noFill/>
          <a:ln w="3492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rgbClr val="7030A0"/>
                </a:solidFill>
              </a:rPr>
              <a:t>counter--</a:t>
            </a:r>
            <a:endParaRPr kumimoji="1" lang="ja-JP" altLang="en-US" sz="2400" b="1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D33122-FD8E-4156-8F04-A1E496BCC7EA}"/>
              </a:ext>
            </a:extLst>
          </p:cNvPr>
          <p:cNvSpPr txBox="1"/>
          <p:nvPr/>
        </p:nvSpPr>
        <p:spPr>
          <a:xfrm>
            <a:off x="6879679" y="573431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</a:t>
            </a:r>
            <a:endParaRPr kumimoji="1" lang="ja-JP" altLang="en-US" dirty="0"/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CC4E8248-C515-4FE8-AE36-C5CC4FD1C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6213629"/>
            <a:ext cx="107632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7CB63E-1AC7-40D3-B257-4DC26E103BB3}"/>
              </a:ext>
            </a:extLst>
          </p:cNvPr>
          <p:cNvSpPr/>
          <p:nvPr/>
        </p:nvSpPr>
        <p:spPr>
          <a:xfrm>
            <a:off x="4295091" y="2667000"/>
            <a:ext cx="1856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Load R1,counter</a:t>
            </a:r>
            <a:endParaRPr lang="ja-JP" alt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9A08DC-F24F-44B0-BB3A-246ECB7414C8}"/>
              </a:ext>
            </a:extLst>
          </p:cNvPr>
          <p:cNvSpPr/>
          <p:nvPr/>
        </p:nvSpPr>
        <p:spPr>
          <a:xfrm>
            <a:off x="7232995" y="3018571"/>
            <a:ext cx="1856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Load R2,counter</a:t>
            </a:r>
            <a:endParaRPr lang="ja-JP" alt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F4BEB8-7A3F-42EE-85B8-2D19E1837DDC}"/>
              </a:ext>
            </a:extLst>
          </p:cNvPr>
          <p:cNvSpPr/>
          <p:nvPr/>
        </p:nvSpPr>
        <p:spPr>
          <a:xfrm>
            <a:off x="7282855" y="3778428"/>
            <a:ext cx="910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 R2</a:t>
            </a:r>
            <a:endParaRPr lang="ja-JP" alt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6F1253-FB8C-4093-A169-9D1A57B64DA4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6151689" y="2851666"/>
            <a:ext cx="553910" cy="0"/>
          </a:xfrm>
          <a:prstGeom prst="line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BBE4F5D-3FE9-4037-AFA7-C4E47D57F2BB}"/>
              </a:ext>
            </a:extLst>
          </p:cNvPr>
          <p:cNvCxnSpPr>
            <a:cxnSpLocks/>
          </p:cNvCxnSpPr>
          <p:nvPr/>
        </p:nvCxnSpPr>
        <p:spPr>
          <a:xfrm flipV="1">
            <a:off x="6738274" y="3244206"/>
            <a:ext cx="521238" cy="2666"/>
          </a:xfrm>
          <a:prstGeom prst="line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0B37D94-13D0-43FA-AFBB-578F54CF2634}"/>
              </a:ext>
            </a:extLst>
          </p:cNvPr>
          <p:cNvCxnSpPr>
            <a:cxnSpLocks/>
          </p:cNvCxnSpPr>
          <p:nvPr/>
        </p:nvCxnSpPr>
        <p:spPr>
          <a:xfrm>
            <a:off x="6738274" y="3962400"/>
            <a:ext cx="576926" cy="0"/>
          </a:xfrm>
          <a:prstGeom prst="line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08547323-588D-45A8-AEA6-D187A1BD2BD9}"/>
              </a:ext>
            </a:extLst>
          </p:cNvPr>
          <p:cNvSpPr/>
          <p:nvPr/>
        </p:nvSpPr>
        <p:spPr>
          <a:xfrm>
            <a:off x="4843558" y="3370123"/>
            <a:ext cx="845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 R1</a:t>
            </a:r>
            <a:endParaRPr lang="ja-JP" alt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EDDF10-384E-4DE3-BA16-A5BEBE17F968}"/>
              </a:ext>
            </a:extLst>
          </p:cNvPr>
          <p:cNvCxnSpPr>
            <a:cxnSpLocks/>
          </p:cNvCxnSpPr>
          <p:nvPr/>
        </p:nvCxnSpPr>
        <p:spPr>
          <a:xfrm>
            <a:off x="6151689" y="3581400"/>
            <a:ext cx="537132" cy="0"/>
          </a:xfrm>
          <a:prstGeom prst="line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3">
            <a:extLst>
              <a:ext uri="{FF2B5EF4-FFF2-40B4-BE49-F238E27FC236}">
                <a16:creationId xmlns:a16="http://schemas.microsoft.com/office/drawing/2014/main" id="{FDF94F97-A718-4F07-8FAE-A2EEEE780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520" y="6222270"/>
            <a:ext cx="107632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3183717-B058-4E72-B8F3-7EBD8C63C4FF}"/>
              </a:ext>
            </a:extLst>
          </p:cNvPr>
          <p:cNvSpPr txBox="1"/>
          <p:nvPr/>
        </p:nvSpPr>
        <p:spPr>
          <a:xfrm>
            <a:off x="4746035" y="1950125"/>
            <a:ext cx="1573138" cy="461665"/>
          </a:xfrm>
          <a:prstGeom prst="rect">
            <a:avLst/>
          </a:prstGeom>
          <a:noFill/>
          <a:ln w="3492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rgbClr val="7030A0"/>
                </a:solidFill>
              </a:rPr>
              <a:t>Counter++</a:t>
            </a:r>
            <a:endParaRPr kumimoji="1" lang="ja-JP" altLang="en-US" sz="2400" b="1" dirty="0">
              <a:solidFill>
                <a:srgbClr val="7030A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0D5BE2-0321-4A31-B7CF-44E127D1ABA3}"/>
              </a:ext>
            </a:extLst>
          </p:cNvPr>
          <p:cNvSpPr/>
          <p:nvPr/>
        </p:nvSpPr>
        <p:spPr>
          <a:xfrm>
            <a:off x="4749328" y="5725357"/>
            <a:ext cx="893193" cy="369332"/>
          </a:xfrm>
          <a:prstGeom prst="rect">
            <a:avLst/>
          </a:prstGeom>
          <a:ln w="22225">
            <a:solidFill>
              <a:srgbClr val="7030A0"/>
            </a:solidFill>
          </a:ln>
        </p:spPr>
        <p:txBody>
          <a:bodyPr wrap="none">
            <a:spAutoFit/>
          </a:bodyPr>
          <a:lstStyle/>
          <a:p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R1 = 6</a:t>
            </a:r>
            <a:endParaRPr lang="ja-JP" alt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A2580D7-CBA7-40DA-9305-313BE631B945}"/>
              </a:ext>
            </a:extLst>
          </p:cNvPr>
          <p:cNvSpPr/>
          <p:nvPr/>
        </p:nvSpPr>
        <p:spPr>
          <a:xfrm>
            <a:off x="6183014" y="6259170"/>
            <a:ext cx="1393330" cy="369332"/>
          </a:xfrm>
          <a:prstGeom prst="rect">
            <a:avLst/>
          </a:prstGeom>
          <a:solidFill>
            <a:schemeClr val="bg1"/>
          </a:solidFill>
          <a:ln w="22225">
            <a:solidFill>
              <a:srgbClr val="7030A0"/>
            </a:solidFill>
          </a:ln>
        </p:spPr>
        <p:txBody>
          <a:bodyPr wrap="none">
            <a:spAutoFit/>
          </a:bodyPr>
          <a:lstStyle/>
          <a:p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counter</a:t>
            </a:r>
            <a:r>
              <a:rPr lang="vi-VN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</a:t>
            </a:r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  <a:endParaRPr lang="ja-JP" alt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6114601-9579-4544-A232-D5995A384952}"/>
              </a:ext>
            </a:extLst>
          </p:cNvPr>
          <p:cNvSpPr/>
          <p:nvPr/>
        </p:nvSpPr>
        <p:spPr>
          <a:xfrm>
            <a:off x="7748109" y="5725357"/>
            <a:ext cx="893193" cy="369332"/>
          </a:xfrm>
          <a:prstGeom prst="rect">
            <a:avLst/>
          </a:prstGeom>
          <a:ln w="22225">
            <a:solidFill>
              <a:srgbClr val="7030A0"/>
            </a:solidFill>
          </a:ln>
        </p:spPr>
        <p:txBody>
          <a:bodyPr wrap="none">
            <a:spAutoFit/>
          </a:bodyPr>
          <a:lstStyle/>
          <a:p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R2 = 4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10665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vi-VN" altLang="ja-JP" sz="1600" dirty="0"/>
              <a:t>Chương </a:t>
            </a:r>
            <a:r>
              <a:rPr lang="en-US" altLang="ja-JP" sz="1600" dirty="0"/>
              <a:t>2</a:t>
            </a:r>
            <a:r>
              <a:rPr lang="vi-VN" altLang="ja-JP" sz="1600" dirty="0"/>
              <a:t> </a:t>
            </a:r>
            <a:r>
              <a:rPr lang="en-US" altLang="ja-JP" sz="1600" dirty="0"/>
              <a:t>Quản lí tiến trình</a:t>
            </a:r>
            <a:br>
              <a:rPr lang="en-US" altLang="ja-JP" sz="1600" dirty="0"/>
            </a:br>
            <a:r>
              <a:rPr lang="en-US" altLang="ja-JP" sz="1600" dirty="0"/>
              <a:t>          </a:t>
            </a:r>
            <a:r>
              <a:rPr lang="vi-VN" altLang="ja-JP" sz="1600" dirty="0"/>
              <a:t>4. Tài nguyên găng và điều độ tiến trình</a:t>
            </a:r>
            <a:br>
              <a:rPr lang="vi-VN" altLang="ja-JP" sz="1600" dirty="0"/>
            </a:br>
            <a:r>
              <a:rPr lang="vi-VN" altLang="ja-JP" sz="1600" dirty="0"/>
              <a:t>             4.1 Khái niệm tài nguyên găng</a:t>
            </a:r>
            <a:endParaRPr lang="ja-JP" altLang="en-US" dirty="0"/>
          </a:p>
        </p:txBody>
      </p:sp>
      <p:sp>
        <p:nvSpPr>
          <p:cNvPr id="44034" name="Content Placeholder 1"/>
          <p:cNvSpPr>
            <a:spLocks noGrp="1"/>
          </p:cNvSpPr>
          <p:nvPr>
            <p:ph idx="1"/>
          </p:nvPr>
        </p:nvSpPr>
        <p:spPr>
          <a:xfrm>
            <a:off x="209550" y="1981200"/>
            <a:ext cx="8913813" cy="4876800"/>
          </a:xfrm>
        </p:spPr>
        <p:txBody>
          <a:bodyPr/>
          <a:lstStyle/>
          <a:p>
            <a:pPr marL="0" indent="0">
              <a:buFont typeface="Symbol" pitchFamily="18" charset="2"/>
              <a:buNone/>
            </a:pPr>
            <a:endParaRPr lang="en-US" altLang="ja-JP" sz="1800" dirty="0"/>
          </a:p>
          <a:p>
            <a:pPr marL="0" indent="0">
              <a:buFont typeface="Symbol" pitchFamily="18" charset="2"/>
              <a:buNone/>
            </a:pPr>
            <a:r>
              <a:rPr lang="en-US" altLang="ja-JP" sz="2000" dirty="0"/>
              <a:t>   </a:t>
            </a:r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Bài toán người sản xuất (producer)-người tiêu thụ(consumer) II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255767" y="1981200"/>
            <a:ext cx="2438222" cy="38100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i="1" dirty="0"/>
              <a:t>counter++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68479" y="4408503"/>
            <a:ext cx="2438222" cy="3810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i="1" dirty="0"/>
              <a:t>counter--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235188" y="2362200"/>
            <a:ext cx="2431812" cy="1600200"/>
          </a:xfrm>
          <a:prstGeom prst="roundRect">
            <a:avLst>
              <a:gd name="adj" fmla="val 644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Symbol" pitchFamily="18" charset="2"/>
              <a:buNone/>
            </a:pPr>
            <a:br>
              <a:rPr lang="en-US" altLang="ja-JP" sz="2000" dirty="0"/>
            </a:br>
            <a:r>
              <a:rPr lang="en-US" altLang="ja-JP" sz="2400" dirty="0">
                <a:solidFill>
                  <a:schemeClr val="tx1"/>
                </a:solidFill>
              </a:rPr>
              <a:t>Load R1, </a:t>
            </a:r>
            <a:r>
              <a:rPr lang="en-US" altLang="ja-JP" sz="2400" dirty="0">
                <a:solidFill>
                  <a:srgbClr val="00B0F0"/>
                </a:solidFill>
              </a:rPr>
              <a:t>counter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sz="2400" dirty="0">
                <a:solidFill>
                  <a:schemeClr val="tx1"/>
                </a:solidFill>
              </a:rPr>
              <a:t>Inc R1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sz="2400" dirty="0">
                <a:solidFill>
                  <a:schemeClr val="tx1"/>
                </a:solidFill>
              </a:rPr>
              <a:t>Store</a:t>
            </a:r>
            <a:r>
              <a:rPr lang="en-US" altLang="ja-JP" sz="2400" dirty="0">
                <a:solidFill>
                  <a:srgbClr val="00B0F0"/>
                </a:solidFill>
              </a:rPr>
              <a:t> counter</a:t>
            </a:r>
            <a:r>
              <a:rPr lang="en-US" altLang="ja-JP" sz="2400" dirty="0">
                <a:solidFill>
                  <a:schemeClr val="tx1"/>
                </a:solidFill>
              </a:rPr>
              <a:t>,R1</a:t>
            </a:r>
          </a:p>
          <a:p>
            <a:pPr marL="0" indent="0">
              <a:buFont typeface="Symbol" pitchFamily="18" charset="2"/>
              <a:buNone/>
            </a:pPr>
            <a:endParaRPr lang="en-US" altLang="ja-JP" dirty="0">
              <a:solidFill>
                <a:schemeClr val="tx1"/>
              </a:solidFill>
            </a:endParaRPr>
          </a:p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68479" y="4803560"/>
            <a:ext cx="2438222" cy="1541755"/>
          </a:xfrm>
          <a:prstGeom prst="roundRect">
            <a:avLst>
              <a:gd name="adj" fmla="val 578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Symbol" pitchFamily="18" charset="2"/>
              <a:buNone/>
            </a:pPr>
            <a:r>
              <a:rPr lang="en-US" altLang="ja-JP" sz="2400" dirty="0">
                <a:solidFill>
                  <a:schemeClr val="tx1"/>
                </a:solidFill>
              </a:rPr>
              <a:t>Load R2, </a:t>
            </a:r>
            <a:r>
              <a:rPr lang="en-US" altLang="ja-JP" sz="2400" dirty="0">
                <a:solidFill>
                  <a:srgbClr val="00B0F0"/>
                </a:solidFill>
              </a:rPr>
              <a:t>counter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sz="2400" dirty="0">
                <a:solidFill>
                  <a:schemeClr val="tx1"/>
                </a:solidFill>
              </a:rPr>
              <a:t>Dec R2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sz="2400" dirty="0">
                <a:solidFill>
                  <a:schemeClr val="tx1"/>
                </a:solidFill>
              </a:rPr>
              <a:t>Store</a:t>
            </a:r>
            <a:r>
              <a:rPr lang="en-US" altLang="ja-JP" sz="2400" dirty="0">
                <a:solidFill>
                  <a:srgbClr val="00B0F0"/>
                </a:solidFill>
              </a:rPr>
              <a:t> counter</a:t>
            </a:r>
            <a:r>
              <a:rPr lang="en-US" altLang="ja-JP" sz="2400" dirty="0">
                <a:solidFill>
                  <a:schemeClr val="tx1"/>
                </a:solidFill>
              </a:rPr>
              <a:t>,R2</a:t>
            </a:r>
          </a:p>
          <a:p>
            <a:pPr algn="ctr"/>
            <a:endParaRPr kumimoji="1" lang="ja-JP" alt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2E238B-C8A2-46A8-9B0C-5B61B192DB2B}"/>
              </a:ext>
            </a:extLst>
          </p:cNvPr>
          <p:cNvCxnSpPr/>
          <p:nvPr/>
        </p:nvCxnSpPr>
        <p:spPr>
          <a:xfrm>
            <a:off x="6705600" y="1866900"/>
            <a:ext cx="0" cy="4267200"/>
          </a:xfrm>
          <a:prstGeom prst="straightConnector1">
            <a:avLst/>
          </a:prstGeom>
          <a:ln w="508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9D802EB-CFE7-46F1-AD8A-724D710A606D}"/>
              </a:ext>
            </a:extLst>
          </p:cNvPr>
          <p:cNvSpPr txBox="1"/>
          <p:nvPr/>
        </p:nvSpPr>
        <p:spPr>
          <a:xfrm>
            <a:off x="7037461" y="1932445"/>
            <a:ext cx="1573138" cy="461665"/>
          </a:xfrm>
          <a:prstGeom prst="rect">
            <a:avLst/>
          </a:prstGeom>
          <a:noFill/>
          <a:ln w="3492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rgbClr val="7030A0"/>
                </a:solidFill>
              </a:rPr>
              <a:t>counter--</a:t>
            </a:r>
            <a:endParaRPr kumimoji="1" lang="ja-JP" altLang="en-US" sz="2400" b="1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D33122-FD8E-4156-8F04-A1E496BCC7EA}"/>
              </a:ext>
            </a:extLst>
          </p:cNvPr>
          <p:cNvSpPr txBox="1"/>
          <p:nvPr/>
        </p:nvSpPr>
        <p:spPr>
          <a:xfrm>
            <a:off x="6879679" y="573431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</a:t>
            </a:r>
            <a:endParaRPr kumimoji="1" lang="ja-JP" altLang="en-US" dirty="0"/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CC4E8248-C515-4FE8-AE36-C5CC4FD1C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6213629"/>
            <a:ext cx="107632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7CB63E-1AC7-40D3-B257-4DC26E103BB3}"/>
              </a:ext>
            </a:extLst>
          </p:cNvPr>
          <p:cNvSpPr/>
          <p:nvPr/>
        </p:nvSpPr>
        <p:spPr>
          <a:xfrm>
            <a:off x="4295091" y="2667000"/>
            <a:ext cx="1856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Load R1,counter</a:t>
            </a:r>
            <a:endParaRPr lang="ja-JP" alt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9A08DC-F24F-44B0-BB3A-246ECB7414C8}"/>
              </a:ext>
            </a:extLst>
          </p:cNvPr>
          <p:cNvSpPr/>
          <p:nvPr/>
        </p:nvSpPr>
        <p:spPr>
          <a:xfrm>
            <a:off x="7232995" y="3018571"/>
            <a:ext cx="1856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Load R2,counter</a:t>
            </a:r>
            <a:endParaRPr lang="ja-JP" alt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F4BEB8-7A3F-42EE-85B8-2D19E1837DDC}"/>
              </a:ext>
            </a:extLst>
          </p:cNvPr>
          <p:cNvSpPr/>
          <p:nvPr/>
        </p:nvSpPr>
        <p:spPr>
          <a:xfrm>
            <a:off x="7282855" y="3778428"/>
            <a:ext cx="910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 R2</a:t>
            </a:r>
            <a:endParaRPr lang="ja-JP" alt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6F1253-FB8C-4093-A169-9D1A57B64DA4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6151689" y="2851666"/>
            <a:ext cx="553910" cy="0"/>
          </a:xfrm>
          <a:prstGeom prst="line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BBE4F5D-3FE9-4037-AFA7-C4E47D57F2BB}"/>
              </a:ext>
            </a:extLst>
          </p:cNvPr>
          <p:cNvCxnSpPr>
            <a:cxnSpLocks/>
          </p:cNvCxnSpPr>
          <p:nvPr/>
        </p:nvCxnSpPr>
        <p:spPr>
          <a:xfrm flipV="1">
            <a:off x="6738274" y="3244206"/>
            <a:ext cx="521238" cy="2666"/>
          </a:xfrm>
          <a:prstGeom prst="line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0B37D94-13D0-43FA-AFBB-578F54CF2634}"/>
              </a:ext>
            </a:extLst>
          </p:cNvPr>
          <p:cNvCxnSpPr>
            <a:cxnSpLocks/>
          </p:cNvCxnSpPr>
          <p:nvPr/>
        </p:nvCxnSpPr>
        <p:spPr>
          <a:xfrm>
            <a:off x="6738274" y="3962400"/>
            <a:ext cx="576926" cy="0"/>
          </a:xfrm>
          <a:prstGeom prst="line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08547323-588D-45A8-AEA6-D187A1BD2BD9}"/>
              </a:ext>
            </a:extLst>
          </p:cNvPr>
          <p:cNvSpPr/>
          <p:nvPr/>
        </p:nvSpPr>
        <p:spPr>
          <a:xfrm>
            <a:off x="4843558" y="3370123"/>
            <a:ext cx="845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 R1</a:t>
            </a:r>
            <a:endParaRPr lang="ja-JP" alt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EDDF10-384E-4DE3-BA16-A5BEBE17F968}"/>
              </a:ext>
            </a:extLst>
          </p:cNvPr>
          <p:cNvCxnSpPr>
            <a:cxnSpLocks/>
          </p:cNvCxnSpPr>
          <p:nvPr/>
        </p:nvCxnSpPr>
        <p:spPr>
          <a:xfrm>
            <a:off x="6151689" y="3581400"/>
            <a:ext cx="537132" cy="0"/>
          </a:xfrm>
          <a:prstGeom prst="line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E20DA35-5368-427E-A8A7-F4D520917613}"/>
              </a:ext>
            </a:extLst>
          </p:cNvPr>
          <p:cNvSpPr/>
          <p:nvPr/>
        </p:nvSpPr>
        <p:spPr>
          <a:xfrm>
            <a:off x="4328738" y="4311134"/>
            <a:ext cx="1869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Store counter,R1</a:t>
            </a:r>
            <a:endParaRPr lang="ja-JP" alt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1A202B-0D32-411A-9115-EF3609119B74}"/>
              </a:ext>
            </a:extLst>
          </p:cNvPr>
          <p:cNvCxnSpPr>
            <a:cxnSpLocks/>
          </p:cNvCxnSpPr>
          <p:nvPr/>
        </p:nvCxnSpPr>
        <p:spPr>
          <a:xfrm>
            <a:off x="6151689" y="4487948"/>
            <a:ext cx="591870" cy="0"/>
          </a:xfrm>
          <a:prstGeom prst="line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3">
            <a:extLst>
              <a:ext uri="{FF2B5EF4-FFF2-40B4-BE49-F238E27FC236}">
                <a16:creationId xmlns:a16="http://schemas.microsoft.com/office/drawing/2014/main" id="{FDF94F97-A718-4F07-8FAE-A2EEEE780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520" y="6222270"/>
            <a:ext cx="107632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3183717-B058-4E72-B8F3-7EBD8C63C4FF}"/>
              </a:ext>
            </a:extLst>
          </p:cNvPr>
          <p:cNvSpPr txBox="1"/>
          <p:nvPr/>
        </p:nvSpPr>
        <p:spPr>
          <a:xfrm>
            <a:off x="4746035" y="1950125"/>
            <a:ext cx="1573138" cy="461665"/>
          </a:xfrm>
          <a:prstGeom prst="rect">
            <a:avLst/>
          </a:prstGeom>
          <a:noFill/>
          <a:ln w="3492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rgbClr val="7030A0"/>
                </a:solidFill>
              </a:rPr>
              <a:t>Counter++</a:t>
            </a:r>
            <a:endParaRPr kumimoji="1" lang="ja-JP" altLang="en-US" sz="2400" b="1" dirty="0">
              <a:solidFill>
                <a:srgbClr val="7030A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0D5BE2-0321-4A31-B7CF-44E127D1ABA3}"/>
              </a:ext>
            </a:extLst>
          </p:cNvPr>
          <p:cNvSpPr/>
          <p:nvPr/>
        </p:nvSpPr>
        <p:spPr>
          <a:xfrm>
            <a:off x="4749328" y="5725357"/>
            <a:ext cx="893193" cy="369332"/>
          </a:xfrm>
          <a:prstGeom prst="rect">
            <a:avLst/>
          </a:prstGeom>
          <a:ln w="22225">
            <a:solidFill>
              <a:srgbClr val="7030A0"/>
            </a:solidFill>
          </a:ln>
        </p:spPr>
        <p:txBody>
          <a:bodyPr wrap="none">
            <a:spAutoFit/>
          </a:bodyPr>
          <a:lstStyle/>
          <a:p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R1 = 6</a:t>
            </a:r>
            <a:endParaRPr lang="ja-JP" alt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A2580D7-CBA7-40DA-9305-313BE631B945}"/>
              </a:ext>
            </a:extLst>
          </p:cNvPr>
          <p:cNvSpPr/>
          <p:nvPr/>
        </p:nvSpPr>
        <p:spPr>
          <a:xfrm>
            <a:off x="6183014" y="6259170"/>
            <a:ext cx="1393330" cy="369332"/>
          </a:xfrm>
          <a:prstGeom prst="rect">
            <a:avLst/>
          </a:prstGeom>
          <a:solidFill>
            <a:schemeClr val="bg1"/>
          </a:solidFill>
          <a:ln w="22225">
            <a:solidFill>
              <a:srgbClr val="7030A0"/>
            </a:solidFill>
          </a:ln>
        </p:spPr>
        <p:txBody>
          <a:bodyPr wrap="none">
            <a:spAutoFit/>
          </a:bodyPr>
          <a:lstStyle/>
          <a:p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counter</a:t>
            </a:r>
            <a:r>
              <a:rPr lang="vi-VN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</a:t>
            </a:r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  <a:endParaRPr lang="ja-JP" alt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6114601-9579-4544-A232-D5995A384952}"/>
              </a:ext>
            </a:extLst>
          </p:cNvPr>
          <p:cNvSpPr/>
          <p:nvPr/>
        </p:nvSpPr>
        <p:spPr>
          <a:xfrm>
            <a:off x="7748109" y="5725357"/>
            <a:ext cx="893193" cy="369332"/>
          </a:xfrm>
          <a:prstGeom prst="rect">
            <a:avLst/>
          </a:prstGeom>
          <a:ln w="22225">
            <a:solidFill>
              <a:srgbClr val="7030A0"/>
            </a:solidFill>
          </a:ln>
        </p:spPr>
        <p:txBody>
          <a:bodyPr wrap="none">
            <a:spAutoFit/>
          </a:bodyPr>
          <a:lstStyle/>
          <a:p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R2 = 4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64475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vi-VN" altLang="ja-JP" sz="1600" dirty="0"/>
              <a:t>Chương </a:t>
            </a:r>
            <a:r>
              <a:rPr lang="en-US" altLang="ja-JP" sz="1600" dirty="0"/>
              <a:t>2</a:t>
            </a:r>
            <a:r>
              <a:rPr lang="vi-VN" altLang="ja-JP" sz="1600" dirty="0"/>
              <a:t> </a:t>
            </a:r>
            <a:r>
              <a:rPr lang="en-US" altLang="ja-JP" sz="1600" dirty="0"/>
              <a:t>Quản lí tiến trình</a:t>
            </a:r>
            <a:br>
              <a:rPr lang="en-US" altLang="ja-JP" sz="1600" dirty="0"/>
            </a:br>
            <a:r>
              <a:rPr lang="en-US" altLang="ja-JP" sz="1600" dirty="0"/>
              <a:t>          </a:t>
            </a:r>
            <a:r>
              <a:rPr lang="vi-VN" altLang="ja-JP" sz="1600" dirty="0"/>
              <a:t>4. Tài nguyên găng và điều độ tiến trình</a:t>
            </a:r>
            <a:br>
              <a:rPr lang="vi-VN" altLang="ja-JP" sz="1600" dirty="0"/>
            </a:br>
            <a:r>
              <a:rPr lang="vi-VN" altLang="ja-JP" sz="1600" dirty="0"/>
              <a:t>             4.1 Khái niệm tài nguyên găng</a:t>
            </a:r>
            <a:endParaRPr lang="ja-JP" altLang="en-US" dirty="0"/>
          </a:p>
        </p:txBody>
      </p:sp>
      <p:sp>
        <p:nvSpPr>
          <p:cNvPr id="44034" name="Content Placeholder 1"/>
          <p:cNvSpPr>
            <a:spLocks noGrp="1"/>
          </p:cNvSpPr>
          <p:nvPr>
            <p:ph idx="1"/>
          </p:nvPr>
        </p:nvSpPr>
        <p:spPr>
          <a:xfrm>
            <a:off x="209550" y="1981200"/>
            <a:ext cx="8913813" cy="4876800"/>
          </a:xfrm>
        </p:spPr>
        <p:txBody>
          <a:bodyPr/>
          <a:lstStyle/>
          <a:p>
            <a:pPr marL="0" indent="0">
              <a:buFont typeface="Symbol" pitchFamily="18" charset="2"/>
              <a:buNone/>
            </a:pPr>
            <a:endParaRPr lang="en-US" altLang="ja-JP" sz="1800" dirty="0"/>
          </a:p>
          <a:p>
            <a:pPr marL="0" indent="0">
              <a:buFont typeface="Symbol" pitchFamily="18" charset="2"/>
              <a:buNone/>
            </a:pPr>
            <a:r>
              <a:rPr lang="en-US" altLang="ja-JP" sz="2000" dirty="0"/>
              <a:t>   </a:t>
            </a:r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Bài toán người sản xuất (producer)-người tiêu thụ(consumer) II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255767" y="1981200"/>
            <a:ext cx="2438222" cy="38100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i="1" dirty="0"/>
              <a:t>counter++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68479" y="4408503"/>
            <a:ext cx="2438222" cy="3810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i="1" dirty="0"/>
              <a:t>counter--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235188" y="2362200"/>
            <a:ext cx="2431812" cy="1600200"/>
          </a:xfrm>
          <a:prstGeom prst="roundRect">
            <a:avLst>
              <a:gd name="adj" fmla="val 644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Symbol" pitchFamily="18" charset="2"/>
              <a:buNone/>
            </a:pPr>
            <a:br>
              <a:rPr lang="en-US" altLang="ja-JP" sz="2000" dirty="0"/>
            </a:br>
            <a:r>
              <a:rPr lang="en-US" altLang="ja-JP" sz="2400" dirty="0">
                <a:solidFill>
                  <a:schemeClr val="tx1"/>
                </a:solidFill>
              </a:rPr>
              <a:t>Load R1, </a:t>
            </a:r>
            <a:r>
              <a:rPr lang="en-US" altLang="ja-JP" sz="2400" dirty="0">
                <a:solidFill>
                  <a:srgbClr val="00B0F0"/>
                </a:solidFill>
              </a:rPr>
              <a:t>counter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sz="2400" dirty="0">
                <a:solidFill>
                  <a:schemeClr val="tx1"/>
                </a:solidFill>
              </a:rPr>
              <a:t>Inc R1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sz="2400" dirty="0">
                <a:solidFill>
                  <a:schemeClr val="tx1"/>
                </a:solidFill>
              </a:rPr>
              <a:t>Store</a:t>
            </a:r>
            <a:r>
              <a:rPr lang="en-US" altLang="ja-JP" sz="2400" dirty="0">
                <a:solidFill>
                  <a:srgbClr val="00B0F0"/>
                </a:solidFill>
              </a:rPr>
              <a:t> counter</a:t>
            </a:r>
            <a:r>
              <a:rPr lang="en-US" altLang="ja-JP" sz="2400" dirty="0">
                <a:solidFill>
                  <a:schemeClr val="tx1"/>
                </a:solidFill>
              </a:rPr>
              <a:t>,R1</a:t>
            </a:r>
          </a:p>
          <a:p>
            <a:pPr marL="0" indent="0">
              <a:buFont typeface="Symbol" pitchFamily="18" charset="2"/>
              <a:buNone/>
            </a:pPr>
            <a:endParaRPr lang="en-US" altLang="ja-JP" dirty="0">
              <a:solidFill>
                <a:schemeClr val="tx1"/>
              </a:solidFill>
            </a:endParaRPr>
          </a:p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68479" y="4803560"/>
            <a:ext cx="2438222" cy="1541755"/>
          </a:xfrm>
          <a:prstGeom prst="roundRect">
            <a:avLst>
              <a:gd name="adj" fmla="val 578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Symbol" pitchFamily="18" charset="2"/>
              <a:buNone/>
            </a:pPr>
            <a:r>
              <a:rPr lang="en-US" altLang="ja-JP" sz="2400" dirty="0">
                <a:solidFill>
                  <a:schemeClr val="tx1"/>
                </a:solidFill>
              </a:rPr>
              <a:t>Load R2, </a:t>
            </a:r>
            <a:r>
              <a:rPr lang="en-US" altLang="ja-JP" sz="2400" dirty="0">
                <a:solidFill>
                  <a:srgbClr val="00B0F0"/>
                </a:solidFill>
              </a:rPr>
              <a:t>counter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sz="2400" dirty="0">
                <a:solidFill>
                  <a:schemeClr val="tx1"/>
                </a:solidFill>
              </a:rPr>
              <a:t>Dec R2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sz="2400" dirty="0">
                <a:solidFill>
                  <a:schemeClr val="tx1"/>
                </a:solidFill>
              </a:rPr>
              <a:t>Store</a:t>
            </a:r>
            <a:r>
              <a:rPr lang="en-US" altLang="ja-JP" sz="2400" dirty="0">
                <a:solidFill>
                  <a:srgbClr val="00B0F0"/>
                </a:solidFill>
              </a:rPr>
              <a:t> counter</a:t>
            </a:r>
            <a:r>
              <a:rPr lang="en-US" altLang="ja-JP" sz="2400" dirty="0">
                <a:solidFill>
                  <a:schemeClr val="tx1"/>
                </a:solidFill>
              </a:rPr>
              <a:t>,R2</a:t>
            </a:r>
          </a:p>
          <a:p>
            <a:pPr algn="ctr"/>
            <a:endParaRPr kumimoji="1" lang="ja-JP" alt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2E238B-C8A2-46A8-9B0C-5B61B192DB2B}"/>
              </a:ext>
            </a:extLst>
          </p:cNvPr>
          <p:cNvCxnSpPr/>
          <p:nvPr/>
        </p:nvCxnSpPr>
        <p:spPr>
          <a:xfrm>
            <a:off x="6705600" y="1866900"/>
            <a:ext cx="0" cy="4267200"/>
          </a:xfrm>
          <a:prstGeom prst="straightConnector1">
            <a:avLst/>
          </a:prstGeom>
          <a:ln w="508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9D802EB-CFE7-46F1-AD8A-724D710A606D}"/>
              </a:ext>
            </a:extLst>
          </p:cNvPr>
          <p:cNvSpPr txBox="1"/>
          <p:nvPr/>
        </p:nvSpPr>
        <p:spPr>
          <a:xfrm>
            <a:off x="7037461" y="1932445"/>
            <a:ext cx="1573138" cy="461665"/>
          </a:xfrm>
          <a:prstGeom prst="rect">
            <a:avLst/>
          </a:prstGeom>
          <a:noFill/>
          <a:ln w="3492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rgbClr val="7030A0"/>
                </a:solidFill>
              </a:rPr>
              <a:t>counter--</a:t>
            </a:r>
            <a:endParaRPr kumimoji="1" lang="ja-JP" altLang="en-US" sz="2400" b="1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D33122-FD8E-4156-8F04-A1E496BCC7EA}"/>
              </a:ext>
            </a:extLst>
          </p:cNvPr>
          <p:cNvSpPr txBox="1"/>
          <p:nvPr/>
        </p:nvSpPr>
        <p:spPr>
          <a:xfrm>
            <a:off x="6879679" y="573431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</a:t>
            </a:r>
            <a:endParaRPr kumimoji="1" lang="ja-JP" altLang="en-US" dirty="0"/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CC4E8248-C515-4FE8-AE36-C5CC4FD1C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6213629"/>
            <a:ext cx="107632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7CB63E-1AC7-40D3-B257-4DC26E103BB3}"/>
              </a:ext>
            </a:extLst>
          </p:cNvPr>
          <p:cNvSpPr/>
          <p:nvPr/>
        </p:nvSpPr>
        <p:spPr>
          <a:xfrm>
            <a:off x="4295091" y="2667000"/>
            <a:ext cx="1856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Load R1,counter</a:t>
            </a:r>
            <a:endParaRPr lang="ja-JP" alt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9A08DC-F24F-44B0-BB3A-246ECB7414C8}"/>
              </a:ext>
            </a:extLst>
          </p:cNvPr>
          <p:cNvSpPr/>
          <p:nvPr/>
        </p:nvSpPr>
        <p:spPr>
          <a:xfrm>
            <a:off x="7232995" y="3018571"/>
            <a:ext cx="1856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Load R2,counter</a:t>
            </a:r>
            <a:endParaRPr lang="ja-JP" alt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F4BEB8-7A3F-42EE-85B8-2D19E1837DDC}"/>
              </a:ext>
            </a:extLst>
          </p:cNvPr>
          <p:cNvSpPr/>
          <p:nvPr/>
        </p:nvSpPr>
        <p:spPr>
          <a:xfrm>
            <a:off x="7282855" y="3778428"/>
            <a:ext cx="910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 R2</a:t>
            </a:r>
            <a:endParaRPr lang="ja-JP" alt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6F1253-FB8C-4093-A169-9D1A57B64DA4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6151689" y="2851666"/>
            <a:ext cx="553910" cy="0"/>
          </a:xfrm>
          <a:prstGeom prst="line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BBE4F5D-3FE9-4037-AFA7-C4E47D57F2BB}"/>
              </a:ext>
            </a:extLst>
          </p:cNvPr>
          <p:cNvCxnSpPr>
            <a:cxnSpLocks/>
          </p:cNvCxnSpPr>
          <p:nvPr/>
        </p:nvCxnSpPr>
        <p:spPr>
          <a:xfrm flipV="1">
            <a:off x="6738274" y="3244206"/>
            <a:ext cx="521238" cy="2666"/>
          </a:xfrm>
          <a:prstGeom prst="line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0B37D94-13D0-43FA-AFBB-578F54CF2634}"/>
              </a:ext>
            </a:extLst>
          </p:cNvPr>
          <p:cNvCxnSpPr>
            <a:cxnSpLocks/>
          </p:cNvCxnSpPr>
          <p:nvPr/>
        </p:nvCxnSpPr>
        <p:spPr>
          <a:xfrm>
            <a:off x="6738274" y="3962400"/>
            <a:ext cx="576926" cy="0"/>
          </a:xfrm>
          <a:prstGeom prst="line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08547323-588D-45A8-AEA6-D187A1BD2BD9}"/>
              </a:ext>
            </a:extLst>
          </p:cNvPr>
          <p:cNvSpPr/>
          <p:nvPr/>
        </p:nvSpPr>
        <p:spPr>
          <a:xfrm>
            <a:off x="4843558" y="3370123"/>
            <a:ext cx="845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 R1</a:t>
            </a:r>
            <a:endParaRPr lang="ja-JP" alt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EDDF10-384E-4DE3-BA16-A5BEBE17F968}"/>
              </a:ext>
            </a:extLst>
          </p:cNvPr>
          <p:cNvCxnSpPr>
            <a:cxnSpLocks/>
          </p:cNvCxnSpPr>
          <p:nvPr/>
        </p:nvCxnSpPr>
        <p:spPr>
          <a:xfrm>
            <a:off x="6151689" y="3581400"/>
            <a:ext cx="537132" cy="0"/>
          </a:xfrm>
          <a:prstGeom prst="line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E20DA35-5368-427E-A8A7-F4D520917613}"/>
              </a:ext>
            </a:extLst>
          </p:cNvPr>
          <p:cNvSpPr/>
          <p:nvPr/>
        </p:nvSpPr>
        <p:spPr>
          <a:xfrm>
            <a:off x="4328738" y="4311134"/>
            <a:ext cx="1869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Store counter,R1</a:t>
            </a:r>
            <a:endParaRPr lang="ja-JP" alt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1A202B-0D32-411A-9115-EF3609119B74}"/>
              </a:ext>
            </a:extLst>
          </p:cNvPr>
          <p:cNvCxnSpPr>
            <a:cxnSpLocks/>
          </p:cNvCxnSpPr>
          <p:nvPr/>
        </p:nvCxnSpPr>
        <p:spPr>
          <a:xfrm>
            <a:off x="6151689" y="4487948"/>
            <a:ext cx="591870" cy="0"/>
          </a:xfrm>
          <a:prstGeom prst="line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3">
            <a:extLst>
              <a:ext uri="{FF2B5EF4-FFF2-40B4-BE49-F238E27FC236}">
                <a16:creationId xmlns:a16="http://schemas.microsoft.com/office/drawing/2014/main" id="{FDF94F97-A718-4F07-8FAE-A2EEEE780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520" y="6222270"/>
            <a:ext cx="107632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3183717-B058-4E72-B8F3-7EBD8C63C4FF}"/>
              </a:ext>
            </a:extLst>
          </p:cNvPr>
          <p:cNvSpPr txBox="1"/>
          <p:nvPr/>
        </p:nvSpPr>
        <p:spPr>
          <a:xfrm>
            <a:off x="4746035" y="1950125"/>
            <a:ext cx="1573138" cy="461665"/>
          </a:xfrm>
          <a:prstGeom prst="rect">
            <a:avLst/>
          </a:prstGeom>
          <a:noFill/>
          <a:ln w="3492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rgbClr val="7030A0"/>
                </a:solidFill>
              </a:rPr>
              <a:t>Counter++</a:t>
            </a:r>
            <a:endParaRPr kumimoji="1" lang="ja-JP" altLang="en-US" sz="2400" b="1" dirty="0">
              <a:solidFill>
                <a:srgbClr val="7030A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0D5BE2-0321-4A31-B7CF-44E127D1ABA3}"/>
              </a:ext>
            </a:extLst>
          </p:cNvPr>
          <p:cNvSpPr/>
          <p:nvPr/>
        </p:nvSpPr>
        <p:spPr>
          <a:xfrm>
            <a:off x="4749328" y="5725357"/>
            <a:ext cx="893193" cy="369332"/>
          </a:xfrm>
          <a:prstGeom prst="rect">
            <a:avLst/>
          </a:prstGeom>
          <a:ln w="22225">
            <a:solidFill>
              <a:srgbClr val="7030A0"/>
            </a:solidFill>
          </a:ln>
        </p:spPr>
        <p:txBody>
          <a:bodyPr wrap="none">
            <a:spAutoFit/>
          </a:bodyPr>
          <a:lstStyle/>
          <a:p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R1 = 6</a:t>
            </a:r>
            <a:endParaRPr lang="ja-JP" alt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A2580D7-CBA7-40DA-9305-313BE631B945}"/>
              </a:ext>
            </a:extLst>
          </p:cNvPr>
          <p:cNvSpPr/>
          <p:nvPr/>
        </p:nvSpPr>
        <p:spPr>
          <a:xfrm>
            <a:off x="6183014" y="6259170"/>
            <a:ext cx="1393330" cy="369332"/>
          </a:xfrm>
          <a:prstGeom prst="rect">
            <a:avLst/>
          </a:prstGeom>
          <a:solidFill>
            <a:schemeClr val="bg1"/>
          </a:solidFill>
          <a:ln w="22225">
            <a:solidFill>
              <a:srgbClr val="7030A0"/>
            </a:solidFill>
          </a:ln>
        </p:spPr>
        <p:txBody>
          <a:bodyPr wrap="none">
            <a:spAutoFit/>
          </a:bodyPr>
          <a:lstStyle/>
          <a:p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counter</a:t>
            </a:r>
            <a:r>
              <a:rPr lang="vi-VN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</a:t>
            </a:r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endParaRPr lang="ja-JP" alt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6114601-9579-4544-A232-D5995A384952}"/>
              </a:ext>
            </a:extLst>
          </p:cNvPr>
          <p:cNvSpPr/>
          <p:nvPr/>
        </p:nvSpPr>
        <p:spPr>
          <a:xfrm>
            <a:off x="7748109" y="5725357"/>
            <a:ext cx="893193" cy="369332"/>
          </a:xfrm>
          <a:prstGeom prst="rect">
            <a:avLst/>
          </a:prstGeom>
          <a:ln w="22225">
            <a:solidFill>
              <a:srgbClr val="7030A0"/>
            </a:solidFill>
          </a:ln>
        </p:spPr>
        <p:txBody>
          <a:bodyPr wrap="none">
            <a:spAutoFit/>
          </a:bodyPr>
          <a:lstStyle/>
          <a:p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R2 = 4</a:t>
            </a:r>
            <a:endParaRPr lang="ja-JP" altLang="en-US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50FB414-71FC-4C1D-84A5-0234480AA668}"/>
              </a:ext>
            </a:extLst>
          </p:cNvPr>
          <p:cNvCxnSpPr>
            <a:cxnSpLocks/>
          </p:cNvCxnSpPr>
          <p:nvPr/>
        </p:nvCxnSpPr>
        <p:spPr>
          <a:xfrm>
            <a:off x="6722380" y="4784346"/>
            <a:ext cx="576926" cy="0"/>
          </a:xfrm>
          <a:prstGeom prst="line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4AE8CCF1-A6FF-4A1E-8A8E-6A4385BE8320}"/>
              </a:ext>
            </a:extLst>
          </p:cNvPr>
          <p:cNvSpPr/>
          <p:nvPr/>
        </p:nvSpPr>
        <p:spPr>
          <a:xfrm>
            <a:off x="7248544" y="4581873"/>
            <a:ext cx="1869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Store counter,R2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95692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vi-VN" altLang="ja-JP" sz="1600" dirty="0"/>
              <a:t>Chương </a:t>
            </a:r>
            <a:r>
              <a:rPr lang="en-US" altLang="ja-JP" sz="1600" dirty="0"/>
              <a:t>2</a:t>
            </a:r>
            <a:r>
              <a:rPr lang="vi-VN" altLang="ja-JP" sz="1600" dirty="0"/>
              <a:t> </a:t>
            </a:r>
            <a:r>
              <a:rPr lang="en-US" altLang="ja-JP" sz="1600" dirty="0"/>
              <a:t>Quản lí tiến trình</a:t>
            </a:r>
            <a:br>
              <a:rPr lang="en-US" altLang="ja-JP" sz="1600" dirty="0"/>
            </a:br>
            <a:r>
              <a:rPr lang="en-US" altLang="ja-JP" sz="1600" dirty="0"/>
              <a:t>          </a:t>
            </a:r>
            <a:r>
              <a:rPr lang="vi-VN" altLang="ja-JP" sz="1600" dirty="0"/>
              <a:t>4. Tài nguyên găng và điều độ tiến trình</a:t>
            </a:r>
            <a:br>
              <a:rPr lang="vi-VN" altLang="ja-JP" sz="1600" dirty="0"/>
            </a:br>
            <a:r>
              <a:rPr lang="vi-VN" altLang="ja-JP" sz="1600" dirty="0"/>
              <a:t>             4.1 Khái niệm tài nguyên găng</a:t>
            </a:r>
            <a:endParaRPr lang="ja-JP" altLang="en-US" dirty="0"/>
          </a:p>
        </p:txBody>
      </p:sp>
      <p:sp>
        <p:nvSpPr>
          <p:cNvPr id="44034" name="Content Placeholder 1"/>
          <p:cNvSpPr>
            <a:spLocks noGrp="1"/>
          </p:cNvSpPr>
          <p:nvPr>
            <p:ph idx="1"/>
          </p:nvPr>
        </p:nvSpPr>
        <p:spPr>
          <a:xfrm>
            <a:off x="209550" y="1981200"/>
            <a:ext cx="8913813" cy="4876800"/>
          </a:xfrm>
        </p:spPr>
        <p:txBody>
          <a:bodyPr/>
          <a:lstStyle/>
          <a:p>
            <a:pPr marL="0" indent="0">
              <a:buFont typeface="Symbol" pitchFamily="18" charset="2"/>
              <a:buNone/>
            </a:pPr>
            <a:endParaRPr lang="en-US" altLang="ja-JP" sz="1800" dirty="0"/>
          </a:p>
          <a:p>
            <a:pPr marL="303213" lvl="1" indent="0">
              <a:buFont typeface="Symbol" pitchFamily="18" charset="2"/>
              <a:buNone/>
            </a:pPr>
            <a:r>
              <a:rPr lang="en-US" altLang="ja-JP" sz="1800" dirty="0"/>
              <a:t>   </a:t>
            </a:r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Định nghĩa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874" y="2057400"/>
            <a:ext cx="840529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altLang="ja-JP" sz="2000" dirty="0">
                <a:solidFill>
                  <a:srgbClr val="0070C0"/>
                </a:solidFill>
                <a:latin typeface="+mn-lt"/>
              </a:rPr>
              <a:t>Tài nguyên </a:t>
            </a:r>
            <a:endParaRPr lang="en-US" altLang="ja-JP" sz="2000" dirty="0">
              <a:solidFill>
                <a:srgbClr val="0070C0"/>
              </a:solidFill>
              <a:latin typeface="+mn-lt"/>
            </a:endParaRPr>
          </a:p>
          <a:p>
            <a:pPr lvl="1"/>
            <a:r>
              <a:rPr lang="vi-VN" altLang="ja-JP" sz="2000" dirty="0">
                <a:latin typeface="+mn-lt"/>
              </a:rPr>
              <a:t>Tất cả những gì cần thiết cho thực hiện TT</a:t>
            </a:r>
            <a:endParaRPr lang="en-US" altLang="ja-JP" sz="2000" dirty="0">
              <a:latin typeface="+mn-lt"/>
            </a:endParaRPr>
          </a:p>
          <a:p>
            <a:pPr lvl="1"/>
            <a:endParaRPr lang="vi-VN" altLang="ja-JP" sz="2000" dirty="0">
              <a:latin typeface="+mn-lt"/>
            </a:endParaRPr>
          </a:p>
          <a:p>
            <a:r>
              <a:rPr lang="vi-VN" altLang="ja-JP" sz="2000" dirty="0">
                <a:solidFill>
                  <a:srgbClr val="0070C0"/>
                </a:solidFill>
                <a:latin typeface="+mn-lt"/>
              </a:rPr>
              <a:t>Tài nguyên găng </a:t>
            </a:r>
            <a:endParaRPr lang="en-US" altLang="ja-JP" sz="2000" dirty="0">
              <a:solidFill>
                <a:srgbClr val="0070C0"/>
              </a:solidFill>
              <a:latin typeface="+mn-lt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vi-VN" altLang="ja-JP" sz="2000" dirty="0">
                <a:latin typeface="+mn-lt"/>
              </a:rPr>
              <a:t>Tài nguyên </a:t>
            </a:r>
            <a:r>
              <a:rPr lang="vi-VN" altLang="ja-JP" sz="2000" dirty="0">
                <a:solidFill>
                  <a:srgbClr val="00B050"/>
                </a:solidFill>
                <a:latin typeface="+mn-lt"/>
              </a:rPr>
              <a:t>hạn chế </a:t>
            </a:r>
            <a:r>
              <a:rPr lang="vi-VN" altLang="ja-JP" sz="2000" dirty="0">
                <a:latin typeface="+mn-lt"/>
              </a:rPr>
              <a:t>về </a:t>
            </a:r>
            <a:r>
              <a:rPr lang="vi-VN" altLang="ja-JP" sz="2000" dirty="0">
                <a:solidFill>
                  <a:srgbClr val="00B050"/>
                </a:solidFill>
                <a:latin typeface="+mn-lt"/>
              </a:rPr>
              <a:t>khả năng sử dụng chung </a:t>
            </a:r>
            <a:endParaRPr lang="en-US" altLang="ja-JP" sz="2000" dirty="0">
              <a:solidFill>
                <a:srgbClr val="00B050"/>
              </a:solidFill>
              <a:latin typeface="+mn-lt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vi-VN" altLang="ja-JP" sz="2000" dirty="0">
                <a:solidFill>
                  <a:srgbClr val="00B050"/>
                </a:solidFill>
                <a:latin typeface="+mn-lt"/>
              </a:rPr>
              <a:t>Cần đồng thời </a:t>
            </a:r>
            <a:r>
              <a:rPr lang="vi-VN" altLang="ja-JP" sz="2000" dirty="0">
                <a:latin typeface="+mn-lt"/>
              </a:rPr>
              <a:t>cho </a:t>
            </a:r>
            <a:r>
              <a:rPr lang="vi-VN" altLang="ja-JP" sz="2000" dirty="0">
                <a:solidFill>
                  <a:srgbClr val="00B050"/>
                </a:solidFill>
                <a:latin typeface="+mn-lt"/>
              </a:rPr>
              <a:t>nhiều TT</a:t>
            </a:r>
            <a:endParaRPr lang="en-US" altLang="ja-JP" sz="2000" dirty="0">
              <a:solidFill>
                <a:srgbClr val="00B050"/>
              </a:solidFill>
              <a:latin typeface="+mn-lt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vi-VN" altLang="ja-JP" sz="2000" dirty="0">
                <a:latin typeface="+mn-lt"/>
              </a:rPr>
              <a:t>Có thể là </a:t>
            </a:r>
            <a:r>
              <a:rPr lang="vi-VN" altLang="ja-JP" sz="2000" dirty="0">
                <a:solidFill>
                  <a:srgbClr val="00B050"/>
                </a:solidFill>
                <a:latin typeface="+mn-lt"/>
              </a:rPr>
              <a:t>thiết bị vật lý </a:t>
            </a:r>
            <a:r>
              <a:rPr lang="vi-VN" altLang="ja-JP" sz="2000" dirty="0">
                <a:latin typeface="+mn-lt"/>
              </a:rPr>
              <a:t>hay </a:t>
            </a:r>
            <a:r>
              <a:rPr lang="vi-VN" altLang="ja-JP" sz="2000" dirty="0">
                <a:solidFill>
                  <a:srgbClr val="00B050"/>
                </a:solidFill>
                <a:latin typeface="+mn-lt"/>
              </a:rPr>
              <a:t>dữ liệu dùng chung </a:t>
            </a:r>
            <a:endParaRPr lang="en-US" altLang="ja-JP" sz="2000" dirty="0">
              <a:solidFill>
                <a:srgbClr val="00B050"/>
              </a:solidFill>
              <a:latin typeface="+mn-lt"/>
            </a:endParaRPr>
          </a:p>
          <a:p>
            <a:endParaRPr lang="en-US" altLang="ja-JP" sz="2000" dirty="0">
              <a:solidFill>
                <a:srgbClr val="0070C0"/>
              </a:solidFill>
              <a:latin typeface="+mn-lt"/>
            </a:endParaRPr>
          </a:p>
          <a:p>
            <a:r>
              <a:rPr lang="vi-VN" altLang="ja-JP" sz="2000" dirty="0">
                <a:solidFill>
                  <a:srgbClr val="0070C0"/>
                </a:solidFill>
                <a:latin typeface="+mn-lt"/>
              </a:rPr>
              <a:t>Vấn đề</a:t>
            </a:r>
          </a:p>
          <a:p>
            <a:pPr lvl="1"/>
            <a:r>
              <a:rPr lang="vi-VN" altLang="ja-JP" sz="2000" dirty="0">
                <a:latin typeface="+mn-lt"/>
              </a:rPr>
              <a:t>Dùng chung tài nguyên găng </a:t>
            </a:r>
            <a:r>
              <a:rPr lang="vi-VN" altLang="ja-JP" sz="2000" dirty="0">
                <a:solidFill>
                  <a:srgbClr val="00B050"/>
                </a:solidFill>
                <a:latin typeface="+mn-lt"/>
              </a:rPr>
              <a:t>có thể </a:t>
            </a:r>
            <a:r>
              <a:rPr lang="vi-VN" altLang="ja-JP" sz="2000" dirty="0">
                <a:latin typeface="+mn-lt"/>
              </a:rPr>
              <a:t>dẫn đến </a:t>
            </a:r>
            <a:r>
              <a:rPr lang="vi-VN" altLang="ja-JP" sz="2000" dirty="0">
                <a:solidFill>
                  <a:srgbClr val="00B050"/>
                </a:solidFill>
                <a:latin typeface="+mn-lt"/>
              </a:rPr>
              <a:t>không đảm bảo </a:t>
            </a:r>
            <a:r>
              <a:rPr lang="vi-VN" altLang="ja-JP" sz="2000" dirty="0">
                <a:latin typeface="+mn-lt"/>
              </a:rPr>
              <a:t>tính </a:t>
            </a:r>
            <a:r>
              <a:rPr lang="vi-VN" altLang="ja-JP" sz="2000" dirty="0">
                <a:solidFill>
                  <a:srgbClr val="00B050"/>
                </a:solidFill>
                <a:latin typeface="+mn-lt"/>
              </a:rPr>
              <a:t>toàn vẹn dữ liệu </a:t>
            </a:r>
            <a:endParaRPr lang="en-US" altLang="ja-JP" sz="2000" dirty="0">
              <a:solidFill>
                <a:srgbClr val="00B050"/>
              </a:solidFill>
              <a:latin typeface="+mn-lt"/>
            </a:endParaRPr>
          </a:p>
          <a:p>
            <a:pPr lvl="1"/>
            <a:r>
              <a:rPr lang="vi-VN" altLang="ja-JP" sz="2000" dirty="0">
                <a:latin typeface="+mn-lt"/>
              </a:rPr>
              <a:t>⇒ Đòi hỏi cơ chế </a:t>
            </a:r>
            <a:r>
              <a:rPr lang="vi-VN" altLang="ja-JP" sz="2000" dirty="0">
                <a:solidFill>
                  <a:srgbClr val="00B050"/>
                </a:solidFill>
                <a:latin typeface="+mn-lt"/>
              </a:rPr>
              <a:t>đồng bộ hóa </a:t>
            </a:r>
            <a:r>
              <a:rPr lang="vi-VN" altLang="ja-JP" sz="2000" dirty="0">
                <a:latin typeface="+mn-lt"/>
              </a:rPr>
              <a:t>các </a:t>
            </a:r>
            <a:r>
              <a:rPr lang="vi-VN" altLang="ja-JP" sz="2000" dirty="0">
                <a:solidFill>
                  <a:srgbClr val="00B050"/>
                </a:solidFill>
                <a:latin typeface="+mn-lt"/>
              </a:rPr>
              <a:t>TT</a:t>
            </a:r>
            <a:endParaRPr lang="ja-JP" altLang="en-US" sz="2000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9845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/>
          <a:lstStyle/>
          <a:p>
            <a:pPr algn="l" eaLnBrk="1" hangingPunct="1"/>
            <a:r>
              <a:rPr lang="vi-VN" altLang="ja-JP" sz="1800" dirty="0"/>
              <a:t>Chương </a:t>
            </a:r>
            <a:r>
              <a:rPr lang="en-US" altLang="ja-JP" sz="1800" dirty="0">
                <a:latin typeface="Tahoma" pitchFamily="34" charset="0"/>
              </a:rPr>
              <a:t>2</a:t>
            </a:r>
            <a:r>
              <a:rPr lang="vi-VN" altLang="ja-JP" sz="1800" dirty="0"/>
              <a:t> </a:t>
            </a:r>
            <a:r>
              <a:rPr lang="en-US" altLang="ja-JP" sz="1800" dirty="0" err="1"/>
              <a:t>Quản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lí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tiến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trình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2057400"/>
            <a:ext cx="7408863" cy="4449763"/>
          </a:xfrm>
        </p:spPr>
        <p:txBody>
          <a:bodyPr/>
          <a:lstStyle/>
          <a:p>
            <a:pPr marL="457200" indent="-457200" eaLnBrk="1" hangingPunct="1">
              <a:buFontTx/>
              <a:buAutoNum type="circleNumDbPlain"/>
            </a:pPr>
            <a:r>
              <a:rPr lang="vi-VN" altLang="ja-JP" sz="2800" dirty="0">
                <a:solidFill>
                  <a:schemeClr val="bg1">
                    <a:lumMod val="75000"/>
                  </a:schemeClr>
                </a:solidFill>
              </a:rPr>
              <a:t>Tiến trình </a:t>
            </a:r>
            <a:endParaRPr lang="en-US" altLang="ja-JP" sz="28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 eaLnBrk="1" hangingPunct="1">
              <a:buFontTx/>
              <a:buAutoNum type="circleNumDbPlain"/>
            </a:pPr>
            <a:r>
              <a:rPr lang="vi-VN" altLang="ja-JP" sz="2800" dirty="0">
                <a:solidFill>
                  <a:schemeClr val="bg1">
                    <a:lumMod val="75000"/>
                  </a:schemeClr>
                </a:solidFill>
              </a:rPr>
              <a:t>Luồng (Thread) </a:t>
            </a:r>
            <a:endParaRPr lang="en-US" altLang="ja-JP" sz="28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 eaLnBrk="1" hangingPunct="1">
              <a:buFontTx/>
              <a:buAutoNum type="circleNumDbPlain"/>
            </a:pPr>
            <a:r>
              <a:rPr lang="vi-VN" altLang="ja-JP" sz="2800" dirty="0">
                <a:solidFill>
                  <a:schemeClr val="bg1">
                    <a:lumMod val="75000"/>
                  </a:schemeClr>
                </a:solidFill>
              </a:rPr>
              <a:t>Điều phối CPU </a:t>
            </a:r>
            <a:endParaRPr lang="en-US" altLang="ja-JP" sz="28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 eaLnBrk="1" hangingPunct="1">
              <a:buFontTx/>
              <a:buAutoNum type="circleNumDbPlain"/>
            </a:pPr>
            <a:r>
              <a:rPr lang="vi-VN" altLang="ja-JP" sz="2800" dirty="0">
                <a:solidFill>
                  <a:schemeClr val="accent2">
                    <a:lumMod val="50000"/>
                  </a:schemeClr>
                </a:solidFill>
              </a:rPr>
              <a:t>Tài nguyên găng và điều độ tiến trình </a:t>
            </a:r>
            <a:endParaRPr lang="en-US" altLang="ja-JP" sz="2800" dirty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 eaLnBrk="1" hangingPunct="1">
              <a:buFontTx/>
              <a:buAutoNum type="circleNumDbPlain"/>
            </a:pPr>
            <a:r>
              <a:rPr lang="vi-VN" altLang="ja-JP" sz="2800" dirty="0">
                <a:solidFill>
                  <a:schemeClr val="bg1">
                    <a:lumMod val="75000"/>
                  </a:schemeClr>
                </a:solidFill>
              </a:rPr>
              <a:t>Bế tắc và xử lý bế tắc</a:t>
            </a:r>
            <a:endParaRPr lang="vi-VN" altLang="ja-JP" sz="2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36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vi-VN" altLang="ja-JP" sz="1600" dirty="0"/>
              <a:t>Chương </a:t>
            </a:r>
            <a:r>
              <a:rPr lang="en-US" altLang="ja-JP" sz="1600" dirty="0"/>
              <a:t>2</a:t>
            </a:r>
            <a:r>
              <a:rPr lang="vi-VN" altLang="ja-JP" sz="1600" dirty="0"/>
              <a:t> </a:t>
            </a:r>
            <a:r>
              <a:rPr lang="en-US" altLang="ja-JP" sz="1600" dirty="0"/>
              <a:t>Quản lí tiến trình</a:t>
            </a:r>
            <a:br>
              <a:rPr lang="en-US" altLang="ja-JP" sz="1600" dirty="0"/>
            </a:br>
            <a:r>
              <a:rPr lang="en-US" altLang="ja-JP" sz="1600" dirty="0"/>
              <a:t>          </a:t>
            </a:r>
            <a:r>
              <a:rPr lang="vi-VN" altLang="ja-JP" sz="1600" dirty="0"/>
              <a:t>4. Tài nguyên găng và điều độ tiến trình</a:t>
            </a:r>
            <a:br>
              <a:rPr lang="vi-VN" altLang="ja-JP" sz="1600" dirty="0"/>
            </a:br>
            <a:r>
              <a:rPr lang="vi-VN" altLang="ja-JP" sz="1600" dirty="0"/>
              <a:t>             4.1 Khái niệm tài nguyên găng</a:t>
            </a:r>
            <a:endParaRPr lang="ja-JP" altLang="en-US" dirty="0"/>
          </a:p>
        </p:txBody>
      </p:sp>
      <p:sp>
        <p:nvSpPr>
          <p:cNvPr id="44034" name="Content Placeholder 1"/>
          <p:cNvSpPr>
            <a:spLocks noGrp="1"/>
          </p:cNvSpPr>
          <p:nvPr>
            <p:ph idx="1"/>
          </p:nvPr>
        </p:nvSpPr>
        <p:spPr>
          <a:xfrm>
            <a:off x="209550" y="1981200"/>
            <a:ext cx="8913813" cy="4876800"/>
          </a:xfrm>
        </p:spPr>
        <p:txBody>
          <a:bodyPr/>
          <a:lstStyle/>
          <a:p>
            <a:pPr marL="0" indent="0">
              <a:buFont typeface="Symbol" pitchFamily="18" charset="2"/>
              <a:buNone/>
            </a:pPr>
            <a:endParaRPr lang="en-US" altLang="ja-JP" sz="1800" dirty="0"/>
          </a:p>
          <a:p>
            <a:pPr marL="303213" lvl="1" indent="0">
              <a:buFont typeface="Symbol" pitchFamily="18" charset="2"/>
              <a:buNone/>
            </a:pPr>
            <a:r>
              <a:rPr lang="en-US" altLang="ja-JP" sz="1800" dirty="0"/>
              <a:t>   </a:t>
            </a:r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Điều kiện cạnh tranh (Race condition)</a:t>
            </a:r>
          </a:p>
        </p:txBody>
      </p:sp>
      <p:sp>
        <p:nvSpPr>
          <p:cNvPr id="7" name="Rectangle 6"/>
          <p:cNvSpPr/>
          <p:nvPr/>
        </p:nvSpPr>
        <p:spPr>
          <a:xfrm>
            <a:off x="257212" y="2700337"/>
            <a:ext cx="533808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0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Tình trạng </a:t>
            </a:r>
            <a:r>
              <a:rPr lang="vi-VN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 đó </a:t>
            </a:r>
            <a:r>
              <a:rPr lang="vi-VN" altLang="ja-JP" sz="20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 quả </a:t>
            </a:r>
            <a:r>
              <a:rPr lang="vi-VN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 việc </a:t>
            </a:r>
            <a:r>
              <a:rPr lang="vi-VN" altLang="ja-JP" sz="20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nhiều TT </a:t>
            </a:r>
            <a:r>
              <a:rPr lang="vi-VN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cùng truy nhập tới </a:t>
            </a:r>
            <a:r>
              <a:rPr lang="vi-VN" altLang="ja-JP" sz="20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dữ liệu dùng chung </a:t>
            </a:r>
            <a:r>
              <a:rPr lang="vi-VN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phụ thuộc vào </a:t>
            </a:r>
            <a:r>
              <a:rPr lang="vi-VN" altLang="ja-JP" sz="20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trật tự </a:t>
            </a:r>
            <a:r>
              <a:rPr lang="vi-VN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 các </a:t>
            </a:r>
            <a:r>
              <a:rPr lang="vi-VN" altLang="ja-JP" sz="20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truy nhập </a:t>
            </a:r>
            <a:endParaRPr lang="en-US" altLang="ja-JP" sz="2000" dirty="0">
              <a:solidFill>
                <a:srgbClr val="00B05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=&gt;</a:t>
            </a:r>
            <a:r>
              <a:rPr lang="vi-VN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Làm cho c</a:t>
            </a:r>
            <a:r>
              <a:rPr lang="en-US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vi-VN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 </a:t>
            </a:r>
            <a:r>
              <a:rPr lang="vi-VN" altLang="ja-JP" sz="20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 xác định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endParaRPr lang="vi-VN" altLang="ja-JP" sz="2000" dirty="0">
              <a:solidFill>
                <a:srgbClr val="00B05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3978D5-A8AB-487D-9AC7-75A522EFF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961" y="2674444"/>
            <a:ext cx="301942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23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vi-VN" altLang="ja-JP" sz="1600" dirty="0"/>
              <a:t>Chương </a:t>
            </a:r>
            <a:r>
              <a:rPr lang="en-US" altLang="ja-JP" sz="1600" dirty="0"/>
              <a:t>2</a:t>
            </a:r>
            <a:r>
              <a:rPr lang="vi-VN" altLang="ja-JP" sz="1600" dirty="0"/>
              <a:t> </a:t>
            </a:r>
            <a:r>
              <a:rPr lang="en-US" altLang="ja-JP" sz="1600" dirty="0"/>
              <a:t>Quản lí tiến trình</a:t>
            </a:r>
            <a:br>
              <a:rPr lang="en-US" altLang="ja-JP" sz="1600" dirty="0"/>
            </a:br>
            <a:r>
              <a:rPr lang="en-US" altLang="ja-JP" sz="1600" dirty="0"/>
              <a:t>          </a:t>
            </a:r>
            <a:r>
              <a:rPr lang="vi-VN" altLang="ja-JP" sz="1600" dirty="0"/>
              <a:t>4. Tài nguyên găng và điều độ tiến trình</a:t>
            </a:r>
            <a:br>
              <a:rPr lang="vi-VN" altLang="ja-JP" sz="1600" dirty="0"/>
            </a:br>
            <a:r>
              <a:rPr lang="vi-VN" altLang="ja-JP" sz="1600" dirty="0"/>
              <a:t>             4.1 Khái niệm tài nguyên găng</a:t>
            </a:r>
            <a:endParaRPr lang="ja-JP" altLang="en-US" dirty="0"/>
          </a:p>
        </p:txBody>
      </p:sp>
      <p:sp>
        <p:nvSpPr>
          <p:cNvPr id="44034" name="Content Placeholder 1"/>
          <p:cNvSpPr>
            <a:spLocks noGrp="1"/>
          </p:cNvSpPr>
          <p:nvPr>
            <p:ph idx="1"/>
          </p:nvPr>
        </p:nvSpPr>
        <p:spPr>
          <a:xfrm>
            <a:off x="209550" y="1981200"/>
            <a:ext cx="8913813" cy="4876800"/>
          </a:xfrm>
        </p:spPr>
        <p:txBody>
          <a:bodyPr/>
          <a:lstStyle/>
          <a:p>
            <a:pPr marL="0" indent="0">
              <a:buFont typeface="Symbol" pitchFamily="18" charset="2"/>
              <a:buNone/>
            </a:pPr>
            <a:endParaRPr lang="en-US" altLang="ja-JP" sz="1800" dirty="0"/>
          </a:p>
          <a:p>
            <a:pPr marL="303213" lvl="1" indent="0">
              <a:buFont typeface="Symbol" pitchFamily="18" charset="2"/>
              <a:buNone/>
            </a:pPr>
            <a:r>
              <a:rPr lang="en-US" altLang="ja-JP" sz="1800" dirty="0"/>
              <a:t>   </a:t>
            </a:r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Điều kiện cạnh tranh (Race condition)</a:t>
            </a:r>
            <a:r>
              <a:rPr lang="en-US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 II</a:t>
            </a:r>
            <a:endParaRPr lang="vi-VN" altLang="ja-JP" sz="2000" dirty="0">
              <a:solidFill>
                <a:schemeClr val="bg1"/>
              </a:solidFill>
              <a:latin typeface="Tahoma" charset="0"/>
              <a:ea typeface="HGP明朝E" charset="-128"/>
              <a:cs typeface="Tahom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74" y="2209800"/>
            <a:ext cx="840529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l"/>
            </a:pPr>
            <a:endParaRPr lang="vi-VN" altLang="ja-JP" sz="2000" dirty="0">
              <a:solidFill>
                <a:srgbClr val="00B05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Ngăn ngừa điều kiện cạnh tranh = đồng bộ hóa (synchronize) các TT thực hiện đồng thời </a:t>
            </a:r>
            <a:endParaRPr lang="en-US" altLang="ja-JP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vi-VN" altLang="ja-JP" sz="20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Chỉ </a:t>
            </a:r>
            <a:r>
              <a:rPr lang="en-US" altLang="ja-JP" sz="20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vi-VN" altLang="ja-JP" sz="20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TT</a:t>
            </a:r>
            <a:r>
              <a:rPr lang="vi-VN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ja-JP" sz="20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truy nhập </a:t>
            </a:r>
            <a:r>
              <a:rPr lang="vi-VN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tới dữ liệu dùng chung tại </a:t>
            </a:r>
            <a:r>
              <a:rPr lang="en-US" altLang="ja-JP" sz="20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vi-VN" altLang="ja-JP" sz="20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thời điểm </a:t>
            </a:r>
            <a:endParaRPr lang="en-US" altLang="ja-JP" sz="2000" dirty="0">
              <a:solidFill>
                <a:srgbClr val="00B05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7300" lvl="2" indent="-342900">
              <a:buFont typeface="Wingdings" panose="05000000000000000000" pitchFamily="2" charset="2"/>
              <a:buChar char="l"/>
            </a:pPr>
            <a:r>
              <a:rPr lang="vi-VN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Biến </a:t>
            </a:r>
            <a:r>
              <a:rPr lang="vi-VN" altLang="ja-JP" sz="2000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counter</a:t>
            </a:r>
            <a:r>
              <a:rPr lang="vi-VN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trong v</a:t>
            </a:r>
            <a:r>
              <a:rPr lang="en-US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ấn </a:t>
            </a:r>
            <a:r>
              <a:rPr lang="vi-VN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đề Producer-Consumer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endParaRPr lang="en-US" altLang="ja-JP" sz="2000" dirty="0">
              <a:solidFill>
                <a:srgbClr val="00B05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vi-VN" altLang="ja-JP" sz="20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Đoạn lệnh truy nhập tới dữ liệu </a:t>
            </a:r>
            <a:r>
              <a:rPr lang="vi-VN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dùng chung trong các TT phải </a:t>
            </a:r>
            <a:r>
              <a:rPr lang="vi-VN" altLang="ja-JP" sz="20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 hiện </a:t>
            </a:r>
            <a:r>
              <a:rPr lang="vi-VN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theo </a:t>
            </a:r>
            <a:r>
              <a:rPr lang="vi-VN" altLang="ja-JP" sz="20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thứ tự xác định </a:t>
            </a:r>
            <a:endParaRPr lang="en-US" altLang="ja-JP" sz="2000" dirty="0">
              <a:solidFill>
                <a:srgbClr val="00B05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7300" lvl="2" indent="-342900">
              <a:buFont typeface="Wingdings" panose="05000000000000000000" pitchFamily="2" charset="2"/>
              <a:buChar char="l"/>
            </a:pPr>
            <a:r>
              <a:rPr lang="vi-VN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VD</a:t>
            </a:r>
            <a:r>
              <a:rPr lang="en-US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vi-VN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Lệnh x←y+1 trong Thread T</a:t>
            </a:r>
            <a:r>
              <a:rPr lang="vi-VN" altLang="ja-JP" sz="20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vi-VN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chỉ </a:t>
            </a:r>
            <a:r>
              <a:rPr lang="vi-VN" altLang="ja-JP" sz="20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 hiện khi </a:t>
            </a:r>
            <a:r>
              <a:rPr lang="vi-VN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 </a:t>
            </a:r>
            <a:r>
              <a:rPr lang="vi-VN" altLang="ja-JP" sz="20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 lệnh </a:t>
            </a:r>
            <a:r>
              <a:rPr lang="vi-VN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 Thread T</a:t>
            </a:r>
            <a:r>
              <a:rPr lang="vi-VN" altLang="ja-JP" sz="20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vi-VN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đã </a:t>
            </a:r>
            <a:r>
              <a:rPr lang="vi-VN" altLang="ja-JP" sz="20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 hiện xong</a:t>
            </a:r>
            <a:endParaRPr lang="ja-JP" altLang="en-US" sz="2000" dirty="0">
              <a:solidFill>
                <a:srgbClr val="00B05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09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vi-VN" altLang="ja-JP" sz="1600" dirty="0"/>
              <a:t>Chương </a:t>
            </a:r>
            <a:r>
              <a:rPr lang="en-US" altLang="ja-JP" sz="1600" dirty="0"/>
              <a:t>2</a:t>
            </a:r>
            <a:r>
              <a:rPr lang="vi-VN" altLang="ja-JP" sz="1600" dirty="0"/>
              <a:t> </a:t>
            </a:r>
            <a:r>
              <a:rPr lang="en-US" altLang="ja-JP" sz="1600" dirty="0"/>
              <a:t>Quản lí tiến trình</a:t>
            </a:r>
            <a:br>
              <a:rPr lang="en-US" altLang="ja-JP" sz="1600" dirty="0"/>
            </a:br>
            <a:r>
              <a:rPr lang="en-US" altLang="ja-JP" sz="1600" dirty="0"/>
              <a:t>          </a:t>
            </a:r>
            <a:r>
              <a:rPr lang="vi-VN" altLang="ja-JP" sz="1600" dirty="0"/>
              <a:t>4. Tài nguyên găng và điều độ tiến trình</a:t>
            </a:r>
            <a:br>
              <a:rPr lang="vi-VN" altLang="ja-JP" sz="1600" dirty="0"/>
            </a:br>
            <a:r>
              <a:rPr lang="vi-VN" altLang="ja-JP" sz="1600" dirty="0"/>
              <a:t>             4.1 Khái niệm tài nguyên găng</a:t>
            </a:r>
            <a:endParaRPr lang="ja-JP" altLang="en-US" dirty="0"/>
          </a:p>
        </p:txBody>
      </p:sp>
      <p:sp>
        <p:nvSpPr>
          <p:cNvPr id="44034" name="Content Placeholder 1"/>
          <p:cNvSpPr>
            <a:spLocks noGrp="1"/>
          </p:cNvSpPr>
          <p:nvPr>
            <p:ph idx="1"/>
          </p:nvPr>
        </p:nvSpPr>
        <p:spPr>
          <a:xfrm>
            <a:off x="209550" y="1981200"/>
            <a:ext cx="8913813" cy="4876800"/>
          </a:xfrm>
        </p:spPr>
        <p:txBody>
          <a:bodyPr/>
          <a:lstStyle/>
          <a:p>
            <a:pPr marL="0" indent="0">
              <a:buFont typeface="Symbol" pitchFamily="18" charset="2"/>
              <a:buNone/>
            </a:pPr>
            <a:endParaRPr lang="en-US" altLang="ja-JP" sz="1800" dirty="0"/>
          </a:p>
          <a:p>
            <a:pPr marL="303213" lvl="1" indent="0">
              <a:buFont typeface="Symbol" pitchFamily="18" charset="2"/>
              <a:buNone/>
            </a:pPr>
            <a:r>
              <a:rPr lang="en-US" altLang="ja-JP" sz="1800" dirty="0"/>
              <a:t>   </a:t>
            </a:r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Đoạn găng (Critical section)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874" y="2209800"/>
            <a:ext cx="840529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Đoạn găng (chỗ hẹp) là </a:t>
            </a:r>
            <a:r>
              <a:rPr lang="vi-VN" altLang="ja-JP" sz="24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đoạn c</a:t>
            </a:r>
            <a:r>
              <a:rPr lang="en-US" altLang="ja-JP" sz="24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vi-VN" altLang="ja-JP" sz="24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 sử dụng tài nguyên găng </a:t>
            </a:r>
            <a:endParaRPr lang="en-US" altLang="ja-JP" sz="2400" dirty="0">
              <a:solidFill>
                <a:srgbClr val="00B05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ja-JP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</a:t>
            </a:r>
            <a:r>
              <a:rPr lang="vi-VN" altLang="ja-JP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oạn c</a:t>
            </a:r>
            <a:r>
              <a:rPr lang="en-US" altLang="ja-JP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vi-VN" altLang="ja-JP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 thực hiện truy nhập và thao tác trên dữ liệu dùng chung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ja-JP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 có </a:t>
            </a:r>
            <a:r>
              <a:rPr lang="vi-VN" altLang="ja-JP" sz="24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nhiều TT sử dụng tài nguyên găng </a:t>
            </a:r>
            <a:r>
              <a:rPr lang="vi-VN" altLang="ja-JP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thì phải điều độ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vi-VN" altLang="ja-JP" sz="24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Mục đích: </a:t>
            </a:r>
            <a:r>
              <a:rPr lang="vi-VN" altLang="ja-JP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đảm bảo không có </a:t>
            </a:r>
            <a:r>
              <a:rPr lang="vi-VN" altLang="ja-JP" sz="24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quá </a:t>
            </a:r>
            <a:r>
              <a:rPr lang="en-US" altLang="ja-JP" sz="24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vi-VN" altLang="ja-JP" sz="24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TT </a:t>
            </a:r>
            <a:r>
              <a:rPr lang="vi-VN" altLang="ja-JP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nằm </a:t>
            </a:r>
            <a:r>
              <a:rPr lang="vi-VN" altLang="ja-JP" sz="24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 đoạn găng</a:t>
            </a:r>
            <a:endParaRPr lang="ja-JP" altLang="en-US" sz="2400" dirty="0">
              <a:solidFill>
                <a:srgbClr val="00B05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34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vi-VN" altLang="ja-JP" sz="1600" dirty="0"/>
              <a:t>Chương </a:t>
            </a:r>
            <a:r>
              <a:rPr lang="en-US" altLang="ja-JP" sz="1600" dirty="0"/>
              <a:t>2</a:t>
            </a:r>
            <a:r>
              <a:rPr lang="vi-VN" altLang="ja-JP" sz="1600" dirty="0"/>
              <a:t> </a:t>
            </a:r>
            <a:r>
              <a:rPr lang="en-US" altLang="ja-JP" sz="1600" dirty="0"/>
              <a:t>Quản lí tiến trình</a:t>
            </a:r>
            <a:br>
              <a:rPr lang="en-US" altLang="ja-JP" sz="1600" dirty="0"/>
            </a:br>
            <a:r>
              <a:rPr lang="en-US" altLang="ja-JP" sz="1600" dirty="0"/>
              <a:t>          </a:t>
            </a:r>
            <a:r>
              <a:rPr lang="vi-VN" altLang="ja-JP" sz="1600" dirty="0"/>
              <a:t>4. Tài nguyên găng và điều độ tiến trình</a:t>
            </a:r>
            <a:br>
              <a:rPr lang="vi-VN" altLang="ja-JP" sz="1600" dirty="0"/>
            </a:br>
            <a:r>
              <a:rPr lang="vi-VN" altLang="ja-JP" sz="1600" dirty="0"/>
              <a:t>             4.1 Khái niệm tài nguyên găng</a:t>
            </a:r>
            <a:endParaRPr lang="ja-JP" altLang="en-US" dirty="0"/>
          </a:p>
        </p:txBody>
      </p:sp>
      <p:sp>
        <p:nvSpPr>
          <p:cNvPr id="44034" name="Content Placeholder 1"/>
          <p:cNvSpPr>
            <a:spLocks noGrp="1"/>
          </p:cNvSpPr>
          <p:nvPr>
            <p:ph idx="1"/>
          </p:nvPr>
        </p:nvSpPr>
        <p:spPr>
          <a:xfrm>
            <a:off x="209550" y="1981200"/>
            <a:ext cx="8913813" cy="4876800"/>
          </a:xfrm>
        </p:spPr>
        <p:txBody>
          <a:bodyPr/>
          <a:lstStyle/>
          <a:p>
            <a:pPr marL="0" indent="0">
              <a:buFont typeface="Symbol" pitchFamily="18" charset="2"/>
              <a:buNone/>
            </a:pPr>
            <a:endParaRPr lang="en-US" altLang="ja-JP" sz="1800" dirty="0"/>
          </a:p>
          <a:p>
            <a:pPr marL="303213" lvl="1" indent="0">
              <a:buFont typeface="Symbol" pitchFamily="18" charset="2"/>
              <a:buNone/>
            </a:pPr>
            <a:r>
              <a:rPr lang="en-US" altLang="ja-JP" sz="1800" dirty="0"/>
              <a:t>   </a:t>
            </a:r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Yêu cầu của chương trình điều độ</a:t>
            </a:r>
          </a:p>
        </p:txBody>
      </p:sp>
      <p:sp>
        <p:nvSpPr>
          <p:cNvPr id="7" name="Rectangle 6"/>
          <p:cNvSpPr/>
          <p:nvPr/>
        </p:nvSpPr>
        <p:spPr>
          <a:xfrm>
            <a:off x="236538" y="2036849"/>
            <a:ext cx="840529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Loại trừ lẫn nhau (Mutual Exclusion) </a:t>
            </a:r>
            <a:r>
              <a:rPr lang="vi-VN" altLang="ja-JP" sz="22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Mỗi thời điểm</a:t>
            </a:r>
            <a:r>
              <a:rPr lang="vi-VN" altLang="ja-JP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tài nguyên găng không phải phục vụ một số lượng TT vượt quá khả năng của nó </a:t>
            </a:r>
            <a:endParaRPr lang="en-US" altLang="ja-JP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ja-JP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vi-VN" altLang="ja-JP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TT </a:t>
            </a:r>
            <a:r>
              <a:rPr lang="vi-VN" altLang="ja-JP" sz="22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đang</a:t>
            </a:r>
            <a:r>
              <a:rPr lang="vi-VN" altLang="ja-JP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thực hiện </a:t>
            </a:r>
            <a:r>
              <a:rPr lang="vi-VN" altLang="ja-JP" sz="22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 đoạn găng </a:t>
            </a:r>
            <a:r>
              <a:rPr lang="vi-VN" altLang="ja-JP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vi-VN" altLang="ja-JP" sz="2200" i="1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 dụng tài nguyên găng</a:t>
            </a:r>
            <a:r>
              <a:rPr lang="vi-VN" altLang="ja-JP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⇒ </a:t>
            </a:r>
            <a:r>
              <a:rPr lang="vi-VN" altLang="ja-JP" sz="2200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vi-VN" altLang="ja-JP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một TT nào khác được quyền </a:t>
            </a:r>
            <a:r>
              <a:rPr lang="vi-VN" altLang="ja-JP" sz="22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vi-VN" altLang="ja-JP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đoạn găng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Tiến triển (Progress) </a:t>
            </a:r>
            <a:r>
              <a:rPr lang="vi-VN" altLang="ja-JP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Tài nguyên găng </a:t>
            </a:r>
            <a:r>
              <a:rPr lang="vi-VN" altLang="ja-JP" sz="22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còn khả năng phục vụ </a:t>
            </a:r>
            <a:r>
              <a:rPr lang="vi-VN" altLang="ja-JP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 tồn tại </a:t>
            </a:r>
            <a:r>
              <a:rPr lang="vi-VN" altLang="ja-JP" sz="22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TT muốn vào </a:t>
            </a:r>
            <a:r>
              <a:rPr lang="vi-VN" altLang="ja-JP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đoạn găng, thì TT đó phải </a:t>
            </a:r>
            <a:r>
              <a:rPr lang="vi-VN" altLang="ja-JP" sz="22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 sử dụng </a:t>
            </a:r>
            <a:r>
              <a:rPr lang="vi-VN" altLang="ja-JP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tài nguyên găng </a:t>
            </a:r>
            <a:endParaRPr lang="en-US" altLang="ja-JP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Chờ đợi hữu hạn (Bounded Waiting) </a:t>
            </a:r>
            <a:r>
              <a:rPr lang="vi-VN" altLang="ja-JP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 tài nguyên găng </a:t>
            </a:r>
            <a:r>
              <a:rPr lang="vi-VN" altLang="ja-JP" sz="22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hết khả năng</a:t>
            </a:r>
            <a:r>
              <a:rPr lang="vi-VN" altLang="ja-JP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phục vụ và vẫn tồn tại TT muốn vào đoạn găng, thì TT đó phải được xếp hàng </a:t>
            </a:r>
            <a:r>
              <a:rPr lang="vi-VN" altLang="ja-JP" sz="22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chờ đợi</a:t>
            </a:r>
            <a:r>
              <a:rPr lang="vi-VN" altLang="ja-JP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và sự chờ đợi là </a:t>
            </a:r>
            <a:r>
              <a:rPr lang="vi-VN" altLang="ja-JP" sz="22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hữu hạn</a:t>
            </a:r>
            <a:endParaRPr lang="ja-JP" altLang="en-US" sz="2200" dirty="0">
              <a:solidFill>
                <a:srgbClr val="00B05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15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vi-VN" altLang="ja-JP" sz="1600" dirty="0"/>
              <a:t>Chương </a:t>
            </a:r>
            <a:r>
              <a:rPr lang="en-US" altLang="ja-JP" sz="1600" dirty="0"/>
              <a:t>2</a:t>
            </a:r>
            <a:r>
              <a:rPr lang="vi-VN" altLang="ja-JP" sz="1600" dirty="0"/>
              <a:t> </a:t>
            </a:r>
            <a:r>
              <a:rPr lang="en-US" altLang="ja-JP" sz="1600" dirty="0"/>
              <a:t>Quản lí tiến trình</a:t>
            </a:r>
            <a:br>
              <a:rPr lang="en-US" altLang="ja-JP" sz="1600" dirty="0"/>
            </a:br>
            <a:r>
              <a:rPr lang="en-US" altLang="ja-JP" sz="1600" dirty="0"/>
              <a:t>          </a:t>
            </a:r>
            <a:r>
              <a:rPr lang="vi-VN" altLang="ja-JP" sz="1600" dirty="0"/>
              <a:t>4. Tài nguyên găng và điều độ tiến trình</a:t>
            </a:r>
            <a:br>
              <a:rPr lang="vi-VN" altLang="ja-JP" sz="1600" dirty="0"/>
            </a:br>
            <a:r>
              <a:rPr lang="vi-VN" altLang="ja-JP" sz="1600" dirty="0"/>
              <a:t>             4.1 Khái niệm tài nguyên găng</a:t>
            </a:r>
            <a:endParaRPr lang="ja-JP" altLang="en-US" dirty="0"/>
          </a:p>
        </p:txBody>
      </p:sp>
      <p:sp>
        <p:nvSpPr>
          <p:cNvPr id="44034" name="Content Placeholder 1"/>
          <p:cNvSpPr>
            <a:spLocks noGrp="1"/>
          </p:cNvSpPr>
          <p:nvPr>
            <p:ph idx="1"/>
          </p:nvPr>
        </p:nvSpPr>
        <p:spPr>
          <a:xfrm>
            <a:off x="209550" y="1981200"/>
            <a:ext cx="8913813" cy="4876800"/>
          </a:xfrm>
        </p:spPr>
        <p:txBody>
          <a:bodyPr/>
          <a:lstStyle/>
          <a:p>
            <a:pPr marL="0" indent="0">
              <a:buFont typeface="Symbol" pitchFamily="18" charset="2"/>
              <a:buNone/>
            </a:pPr>
            <a:endParaRPr lang="en-US" altLang="ja-JP" sz="1800" dirty="0"/>
          </a:p>
          <a:p>
            <a:pPr marL="303213" lvl="1" indent="0">
              <a:buFont typeface="Symbol" pitchFamily="18" charset="2"/>
              <a:buNone/>
            </a:pPr>
            <a:r>
              <a:rPr lang="en-US" altLang="ja-JP" sz="1800" dirty="0"/>
              <a:t>   </a:t>
            </a:r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Quy ước</a:t>
            </a:r>
          </a:p>
        </p:txBody>
      </p:sp>
      <p:sp>
        <p:nvSpPr>
          <p:cNvPr id="7" name="Rectangle 6"/>
          <p:cNvSpPr/>
          <p:nvPr/>
        </p:nvSpPr>
        <p:spPr>
          <a:xfrm>
            <a:off x="236538" y="2133600"/>
            <a:ext cx="860893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2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 2 TT </a:t>
            </a:r>
            <a:r>
              <a:rPr lang="vi-VN" altLang="ja-JP" sz="2200" i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P1&amp;P2</a:t>
            </a:r>
            <a:r>
              <a:rPr lang="vi-VN" altLang="ja-JP" sz="22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ja-JP" sz="22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 hiện đồng thời </a:t>
            </a:r>
            <a:endParaRPr lang="en-US" altLang="ja-JP" sz="2200" dirty="0">
              <a:solidFill>
                <a:srgbClr val="00B05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2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 TT </a:t>
            </a:r>
            <a:r>
              <a:rPr lang="vi-VN" altLang="ja-JP" sz="22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dùng chung </a:t>
            </a:r>
            <a:r>
              <a:rPr lang="en-US" altLang="ja-JP" sz="22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vi-VN" altLang="ja-JP" sz="22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tài nguyên găng </a:t>
            </a:r>
            <a:endParaRPr lang="en-US" altLang="ja-JP" sz="2200" dirty="0">
              <a:solidFill>
                <a:srgbClr val="00B05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2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Mỗi TT đặt </a:t>
            </a:r>
            <a:r>
              <a:rPr lang="vi-VN" altLang="ja-JP" sz="22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đoạn găng ở đầu</a:t>
            </a:r>
            <a:r>
              <a:rPr lang="vi-VN" altLang="ja-JP" sz="22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tiếp theo là phần còn lại </a:t>
            </a:r>
            <a:endParaRPr lang="en-US" altLang="ja-JP" sz="2200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vi-VN" altLang="ja-JP" sz="22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TT phải xin phép trước khi vào đoạn găng </a:t>
            </a:r>
            <a:r>
              <a:rPr lang="vi-VN" altLang="ja-JP" sz="2200" i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{phần vào}</a:t>
            </a:r>
            <a:r>
              <a:rPr lang="vi-VN" altLang="ja-JP" sz="22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altLang="ja-JP" sz="2200" dirty="0">
              <a:solidFill>
                <a:srgbClr val="00B05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vi-VN" altLang="ja-JP" sz="22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TT khi thoát khỏi đoạn găng thực hiện </a:t>
            </a:r>
            <a:r>
              <a:rPr lang="vi-VN" altLang="ja-JP" sz="2200" i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{phần ra}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2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Cấu trúc tổng quát của </a:t>
            </a:r>
            <a:r>
              <a:rPr lang="en-US" altLang="ja-JP" sz="22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vi-VN" altLang="ja-JP" sz="22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TT</a:t>
            </a:r>
            <a:endParaRPr lang="ja-JP" altLang="en-US" sz="2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254100"/>
            <a:ext cx="4953000" cy="240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027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vi-VN" altLang="ja-JP" sz="1600" dirty="0"/>
              <a:t>Chương </a:t>
            </a:r>
            <a:r>
              <a:rPr lang="en-US" altLang="ja-JP" sz="1600" dirty="0"/>
              <a:t>2</a:t>
            </a:r>
            <a:r>
              <a:rPr lang="vi-VN" altLang="ja-JP" sz="1600" dirty="0"/>
              <a:t> </a:t>
            </a:r>
            <a:r>
              <a:rPr lang="en-US" altLang="ja-JP" sz="1600" dirty="0"/>
              <a:t>Quản lí tiến trình</a:t>
            </a:r>
            <a:br>
              <a:rPr lang="en-US" altLang="ja-JP" sz="1600" dirty="0"/>
            </a:br>
            <a:r>
              <a:rPr lang="en-US" altLang="ja-JP" sz="1600" dirty="0"/>
              <a:t>          </a:t>
            </a:r>
            <a:r>
              <a:rPr lang="vi-VN" altLang="ja-JP" sz="1600" dirty="0"/>
              <a:t>4. Tài nguyên găng và điều độ tiến trình</a:t>
            </a:r>
            <a:br>
              <a:rPr lang="vi-VN" altLang="ja-JP" sz="1600" dirty="0"/>
            </a:br>
            <a:r>
              <a:rPr lang="vi-VN" altLang="ja-JP" sz="1600" dirty="0"/>
              <a:t>             4.1 Khái niệm tài nguyên găng</a:t>
            </a:r>
            <a:endParaRPr lang="ja-JP" altLang="en-US" dirty="0"/>
          </a:p>
        </p:txBody>
      </p:sp>
      <p:sp>
        <p:nvSpPr>
          <p:cNvPr id="44034" name="Content Placeholder 1"/>
          <p:cNvSpPr>
            <a:spLocks noGrp="1"/>
          </p:cNvSpPr>
          <p:nvPr>
            <p:ph idx="1"/>
          </p:nvPr>
        </p:nvSpPr>
        <p:spPr>
          <a:xfrm>
            <a:off x="209550" y="1981200"/>
            <a:ext cx="8913813" cy="4876800"/>
          </a:xfrm>
        </p:spPr>
        <p:txBody>
          <a:bodyPr/>
          <a:lstStyle/>
          <a:p>
            <a:pPr marL="0" indent="0">
              <a:buFont typeface="Symbol" pitchFamily="18" charset="2"/>
              <a:buNone/>
            </a:pPr>
            <a:endParaRPr lang="en-US" altLang="ja-JP" sz="1800" dirty="0"/>
          </a:p>
          <a:p>
            <a:pPr marL="303213" lvl="1" indent="0">
              <a:buFont typeface="Symbol" pitchFamily="18" charset="2"/>
              <a:buNone/>
            </a:pPr>
            <a:r>
              <a:rPr lang="en-US" altLang="ja-JP" sz="1800" dirty="0"/>
              <a:t>   </a:t>
            </a:r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Phân loại các phương pháp</a:t>
            </a:r>
          </a:p>
        </p:txBody>
      </p:sp>
      <p:sp>
        <p:nvSpPr>
          <p:cNvPr id="7" name="Rectangle 6"/>
          <p:cNvSpPr/>
          <p:nvPr/>
        </p:nvSpPr>
        <p:spPr>
          <a:xfrm>
            <a:off x="236538" y="2133600"/>
            <a:ext cx="860893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8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 công cụ cấp thấp </a:t>
            </a:r>
            <a:endParaRPr lang="en-US" altLang="ja-JP" sz="2800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vi-VN" altLang="ja-JP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Phương pháp khóa trong </a:t>
            </a:r>
            <a:endParaRPr lang="en-US" altLang="ja-JP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vi-VN" altLang="ja-JP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Phương pháp kiểm tra và xác lập </a:t>
            </a:r>
            <a:endParaRPr lang="en-US" altLang="ja-JP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vi-VN" altLang="ja-JP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Kỹ thuật đèn báo</a:t>
            </a:r>
            <a:endParaRPr lang="en-US" altLang="ja-JP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vi-VN" altLang="ja-JP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8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 công cụ cấp cao </a:t>
            </a:r>
            <a:endParaRPr lang="en-US" altLang="ja-JP" sz="2800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vi-VN" altLang="ja-JP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Monitor</a:t>
            </a:r>
            <a:endParaRPr lang="ja-JP" altLang="en-US" sz="28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02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4. Tài nguyên găng và điều độ tiến trình</a:t>
            </a:r>
            <a:br>
              <a:rPr lang="en-US" altLang="ja-JP" sz="1800" dirty="0"/>
            </a:br>
            <a:r>
              <a:rPr lang="en-US" altLang="ja-JP" sz="1800" dirty="0"/>
              <a:t>              4.2. Phương pháp khóa trong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152400" y="1981200"/>
            <a:ext cx="8743996" cy="2267123"/>
          </a:xfrm>
        </p:spPr>
        <p:txBody>
          <a:bodyPr>
            <a:normAutofit fontScale="70000" lnSpcReduction="20000"/>
          </a:bodyPr>
          <a:lstStyle/>
          <a:p>
            <a:pPr eaLnBrk="1" hangingPunct="1">
              <a:buFont typeface="Wingdings" pitchFamily="2" charset="2"/>
              <a:buChar char="l"/>
            </a:pPr>
            <a:r>
              <a:rPr lang="en-US" altLang="ja-JP" sz="3200" dirty="0">
                <a:solidFill>
                  <a:schemeClr val="bg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</a:t>
            </a:r>
            <a:r>
              <a:rPr lang="vi-VN" altLang="ja-JP" sz="3200" dirty="0">
                <a:solidFill>
                  <a:schemeClr val="bg1">
                    <a:lumMod val="75000"/>
                  </a:schemeClr>
                </a:solidFill>
              </a:rPr>
              <a:t>hái niệm tài nguyên găng </a:t>
            </a:r>
            <a:endParaRPr lang="en-US" altLang="ja-JP" sz="3200" dirty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3200" dirty="0">
                <a:solidFill>
                  <a:schemeClr val="accent2">
                    <a:lumMod val="50000"/>
                  </a:schemeClr>
                </a:solidFill>
              </a:rPr>
              <a:t>Phương pháp khóa trong </a:t>
            </a:r>
            <a:endParaRPr lang="en-US" altLang="ja-JP" sz="3200" dirty="0">
              <a:solidFill>
                <a:schemeClr val="accent2">
                  <a:lumMod val="50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3200" dirty="0">
                <a:solidFill>
                  <a:schemeClr val="bg1">
                    <a:lumMod val="85000"/>
                  </a:schemeClr>
                </a:solidFill>
              </a:rPr>
              <a:t>Phương pháp kiểm tra và xác lập </a:t>
            </a:r>
            <a:endParaRPr lang="en-US" altLang="ja-JP" sz="3200" dirty="0">
              <a:solidFill>
                <a:schemeClr val="bg1">
                  <a:lumMod val="85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3200" dirty="0">
                <a:solidFill>
                  <a:schemeClr val="bg1">
                    <a:lumMod val="85000"/>
                  </a:schemeClr>
                </a:solidFill>
              </a:rPr>
              <a:t>Kỹ thuật đèn báo </a:t>
            </a:r>
            <a:endParaRPr lang="en-US" altLang="ja-JP" sz="3200" dirty="0">
              <a:solidFill>
                <a:schemeClr val="bg1">
                  <a:lumMod val="85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3200" dirty="0">
                <a:solidFill>
                  <a:schemeClr val="bg1">
                    <a:lumMod val="85000"/>
                  </a:schemeClr>
                </a:solidFill>
              </a:rPr>
              <a:t>Ví dụ về đồng bộ tiến trình </a:t>
            </a:r>
            <a:endParaRPr lang="en-US" altLang="ja-JP" sz="3200" dirty="0">
              <a:solidFill>
                <a:schemeClr val="bg1">
                  <a:lumMod val="85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3200" dirty="0">
                <a:solidFill>
                  <a:schemeClr val="bg1">
                    <a:lumMod val="85000"/>
                  </a:schemeClr>
                </a:solidFill>
              </a:rPr>
              <a:t>Công cụ điều độ cấp cao</a:t>
            </a:r>
          </a:p>
        </p:txBody>
      </p:sp>
    </p:spTree>
    <p:extLst>
      <p:ext uri="{BB962C8B-B14F-4D97-AF65-F5344CB8AC3E}">
        <p14:creationId xmlns:p14="http://schemas.microsoft.com/office/powerpoint/2010/main" val="2569322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4. Tài nguyên găng và điều độ tiến trình</a:t>
            </a:r>
            <a:br>
              <a:rPr lang="en-US" altLang="ja-JP" sz="1800" dirty="0"/>
            </a:br>
            <a:r>
              <a:rPr lang="en-US" altLang="ja-JP" sz="1800" dirty="0"/>
              <a:t>              4.2. Phương pháp khóa trong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62888" y="4419600"/>
            <a:ext cx="8743996" cy="2267123"/>
          </a:xfrm>
          <a:solidFill>
            <a:schemeClr val="bg1"/>
          </a:solidFill>
        </p:spPr>
        <p:txBody>
          <a:bodyPr/>
          <a:lstStyle/>
          <a:p>
            <a:pPr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Mỗi t/trình </a:t>
            </a:r>
            <a:r>
              <a:rPr lang="vi-VN" altLang="ja-JP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dùng </a:t>
            </a:r>
            <a:r>
              <a:rPr lang="en-US" altLang="ja-JP" sz="20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vi-VN" altLang="ja-JP" sz="20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byte </a:t>
            </a:r>
            <a:r>
              <a:rPr lang="vi-VN" altLang="ja-JP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 </a:t>
            </a:r>
            <a:r>
              <a:rPr lang="vi-VN" altLang="ja-JP" sz="20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vùng nhớ chung </a:t>
            </a:r>
            <a:r>
              <a:rPr lang="vi-VN" altLang="ja-JP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làm </a:t>
            </a:r>
            <a:r>
              <a:rPr lang="vi-VN" altLang="ja-JP" sz="20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khóa</a:t>
            </a:r>
            <a:r>
              <a:rPr lang="vi-VN" altLang="ja-JP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altLang="ja-JP" sz="20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TT </a:t>
            </a:r>
            <a:r>
              <a:rPr lang="vi-VN" altLang="ja-JP" sz="20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 đoạn găng</a:t>
            </a:r>
            <a:r>
              <a:rPr lang="vi-VN" altLang="ja-JP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vi-VN" altLang="ja-JP" sz="20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đóng khoá </a:t>
            </a:r>
            <a:r>
              <a:rPr lang="vi-VN" altLang="ja-JP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(byte khóa: true) </a:t>
            </a:r>
            <a:endParaRPr lang="en-US" altLang="ja-JP" sz="20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TT </a:t>
            </a:r>
            <a:r>
              <a:rPr lang="vi-VN" altLang="ja-JP" sz="20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thoát khỏi đoạn găng</a:t>
            </a:r>
            <a:r>
              <a:rPr lang="vi-VN" altLang="ja-JP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vi-VN" altLang="ja-JP" sz="20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mở khóa </a:t>
            </a:r>
            <a:r>
              <a:rPr lang="vi-VN" altLang="ja-JP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(byte khóa: false)</a:t>
            </a: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TT </a:t>
            </a:r>
            <a:r>
              <a:rPr lang="vi-VN" altLang="ja-JP" sz="20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muốn vào đoạn găng</a:t>
            </a:r>
            <a:r>
              <a:rPr lang="vi-VN" altLang="ja-JP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vi-VN" altLang="ja-JP" sz="20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kiểm tra khóa </a:t>
            </a:r>
            <a:r>
              <a:rPr lang="vi-VN" altLang="ja-JP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 TT còn lại</a:t>
            </a: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Đang khóa ⇒ Đợi </a:t>
            </a:r>
            <a:endParaRPr lang="en-US" altLang="ja-JP" sz="20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Đang mở ⇒ Được quyền vào đoạn găng</a:t>
            </a:r>
            <a:endParaRPr lang="vi-VN" altLang="ja-JP" sz="20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Nguyên tắc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2057400"/>
            <a:ext cx="3722254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80986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4. Tài nguyên găng và điều độ tiến trình</a:t>
            </a:r>
            <a:br>
              <a:rPr lang="en-US" altLang="ja-JP" sz="1800" dirty="0"/>
            </a:br>
            <a:r>
              <a:rPr lang="en-US" altLang="ja-JP" sz="1800" dirty="0"/>
              <a:t>              4.2. Phương pháp khóa trong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36538" y="2362200"/>
            <a:ext cx="8743996" cy="762000"/>
          </a:xfrm>
        </p:spPr>
        <p:txBody>
          <a:bodyPr>
            <a:normAutofit lnSpcReduction="10000"/>
          </a:bodyPr>
          <a:lstStyle/>
          <a:p>
            <a:pPr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Share var C1,C2 Boolean </a:t>
            </a:r>
            <a:r>
              <a:rPr lang="vi-VN" altLang="ja-JP" sz="20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// Các biến dùng chung làm khóa </a:t>
            </a:r>
            <a:endParaRPr lang="en-US" altLang="ja-JP" sz="2000" dirty="0">
              <a:solidFill>
                <a:srgbClr val="00B05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Khởi tạo C1 = C2 = false </a:t>
            </a:r>
            <a:r>
              <a:rPr lang="vi-VN" altLang="ja-JP" sz="20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//Tài nguyên găng đang tự do</a:t>
            </a:r>
            <a:endParaRPr lang="vi-VN" altLang="ja-JP" sz="2000" dirty="0">
              <a:solidFill>
                <a:srgbClr val="00B05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Thuật toán điều độ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55765" y="3581400"/>
            <a:ext cx="4082011" cy="3810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i="1" dirty="0"/>
              <a:t>Tiến trình P1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962400"/>
            <a:ext cx="4032976" cy="268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ounded Rectangle 8"/>
          <p:cNvSpPr/>
          <p:nvPr/>
        </p:nvSpPr>
        <p:spPr>
          <a:xfrm>
            <a:off x="4831802" y="3581400"/>
            <a:ext cx="4040677" cy="3810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i="1" dirty="0"/>
              <a:t>Tiến trình P2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802" y="3962400"/>
            <a:ext cx="4040677" cy="268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2785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4. Tài nguyên găng và điều độ tiến trình</a:t>
            </a:r>
            <a:br>
              <a:rPr lang="en-US" altLang="ja-JP" sz="1800" dirty="0"/>
            </a:br>
            <a:r>
              <a:rPr lang="en-US" altLang="ja-JP" sz="1800" dirty="0"/>
              <a:t>              4.2. Phương pháp khóa trong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36538" y="2362200"/>
            <a:ext cx="8743996" cy="762000"/>
          </a:xfrm>
        </p:spPr>
        <p:txBody>
          <a:bodyPr>
            <a:normAutofit lnSpcReduction="10000"/>
          </a:bodyPr>
          <a:lstStyle/>
          <a:p>
            <a:pPr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Share var C1,C2 Boolean // </a:t>
            </a:r>
            <a:r>
              <a:rPr lang="vi-VN" altLang="ja-JP" sz="200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 biến dùng chung làm khóa </a:t>
            </a:r>
            <a:endParaRPr lang="en-US" altLang="ja-JP" sz="2000" dirty="0">
              <a:solidFill>
                <a:schemeClr val="bg1">
                  <a:lumMod val="6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Khởi tạo C1 = C2 = false //</a:t>
            </a:r>
            <a:r>
              <a:rPr lang="vi-VN" altLang="ja-JP" sz="200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Tài nguyên găng đang tự do</a:t>
            </a:r>
            <a:endParaRPr lang="vi-VN" altLang="ja-JP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Thuật toán điều độ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55765" y="3581400"/>
            <a:ext cx="4082011" cy="3810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i="1" dirty="0"/>
              <a:t>Tiến trình P1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962400"/>
            <a:ext cx="4032976" cy="268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ounded Rectangle 8"/>
          <p:cNvSpPr/>
          <p:nvPr/>
        </p:nvSpPr>
        <p:spPr>
          <a:xfrm>
            <a:off x="4831802" y="3581400"/>
            <a:ext cx="4040677" cy="3810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i="1" dirty="0"/>
              <a:t>Tiến trình P2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802" y="3962400"/>
            <a:ext cx="4040677" cy="268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7" y="3962400"/>
            <a:ext cx="4059621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803" y="3962400"/>
            <a:ext cx="4061312" cy="2731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6932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4. Tài nguyên găng và điều độ tiến trình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152400" y="1981200"/>
            <a:ext cx="8743996" cy="2267123"/>
          </a:xfrm>
        </p:spPr>
        <p:txBody>
          <a:bodyPr>
            <a:normAutofit fontScale="70000" lnSpcReduction="20000"/>
          </a:bodyPr>
          <a:lstStyle/>
          <a:p>
            <a:pPr eaLnBrk="1" hangingPunct="1">
              <a:buFont typeface="Wingdings" pitchFamily="2" charset="2"/>
              <a:buChar char="l"/>
            </a:pPr>
            <a:r>
              <a:rPr lang="en-US" altLang="ja-JP" sz="3200" dirty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</a:t>
            </a:r>
            <a:r>
              <a:rPr lang="vi-VN" altLang="ja-JP" sz="3200" dirty="0">
                <a:solidFill>
                  <a:schemeClr val="accent2">
                    <a:lumMod val="50000"/>
                  </a:schemeClr>
                </a:solidFill>
              </a:rPr>
              <a:t>hái niệm tài nguyên găng </a:t>
            </a:r>
            <a:endParaRPr lang="en-US" altLang="ja-JP" sz="3200" dirty="0">
              <a:solidFill>
                <a:schemeClr val="accent2">
                  <a:lumMod val="50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3200" dirty="0">
                <a:solidFill>
                  <a:schemeClr val="accent2">
                    <a:lumMod val="50000"/>
                  </a:schemeClr>
                </a:solidFill>
              </a:rPr>
              <a:t>Phương pháp khóa trong </a:t>
            </a:r>
            <a:endParaRPr lang="en-US" altLang="ja-JP" sz="3200" dirty="0">
              <a:solidFill>
                <a:schemeClr val="accent2">
                  <a:lumMod val="50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3200" dirty="0">
                <a:solidFill>
                  <a:schemeClr val="accent2">
                    <a:lumMod val="50000"/>
                  </a:schemeClr>
                </a:solidFill>
              </a:rPr>
              <a:t>Phương pháp kiểm tra và xác lập </a:t>
            </a:r>
            <a:endParaRPr lang="en-US" altLang="ja-JP" sz="3200" dirty="0">
              <a:solidFill>
                <a:schemeClr val="accent2">
                  <a:lumMod val="50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3200" dirty="0">
                <a:solidFill>
                  <a:schemeClr val="accent2">
                    <a:lumMod val="50000"/>
                  </a:schemeClr>
                </a:solidFill>
              </a:rPr>
              <a:t>Kỹ thuật đèn báo </a:t>
            </a:r>
            <a:endParaRPr lang="en-US" altLang="ja-JP" sz="3200" dirty="0">
              <a:solidFill>
                <a:schemeClr val="accent2">
                  <a:lumMod val="50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3200" dirty="0">
                <a:solidFill>
                  <a:schemeClr val="accent2">
                    <a:lumMod val="50000"/>
                  </a:schemeClr>
                </a:solidFill>
              </a:rPr>
              <a:t>Ví dụ về đồng bộ tiến trình </a:t>
            </a:r>
            <a:endParaRPr lang="en-US" altLang="ja-JP" sz="3200" dirty="0">
              <a:solidFill>
                <a:schemeClr val="accent2">
                  <a:lumMod val="50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3200" dirty="0">
                <a:solidFill>
                  <a:schemeClr val="accent2">
                    <a:lumMod val="50000"/>
                  </a:schemeClr>
                </a:solidFill>
              </a:rPr>
              <a:t>Công cụ điều độ cấp cao</a:t>
            </a:r>
          </a:p>
        </p:txBody>
      </p:sp>
    </p:spTree>
    <p:extLst>
      <p:ext uri="{BB962C8B-B14F-4D97-AF65-F5344CB8AC3E}">
        <p14:creationId xmlns:p14="http://schemas.microsoft.com/office/powerpoint/2010/main" val="118692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4. Tài nguyên găng và điều độ tiến trình</a:t>
            </a:r>
            <a:br>
              <a:rPr lang="en-US" altLang="ja-JP" sz="1800" dirty="0"/>
            </a:br>
            <a:r>
              <a:rPr lang="en-US" altLang="ja-JP" sz="1800" dirty="0"/>
              <a:t>              4.2. Phương pháp khóa trong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36538" y="2362200"/>
            <a:ext cx="8743996" cy="762000"/>
          </a:xfrm>
        </p:spPr>
        <p:txBody>
          <a:bodyPr>
            <a:noAutofit/>
          </a:bodyPr>
          <a:lstStyle/>
          <a:p>
            <a:pPr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Điều độ chưa hợp lý </a:t>
            </a:r>
            <a:endParaRPr lang="en-US" altLang="ja-JP" dirty="0">
              <a:solidFill>
                <a:schemeClr val="tx1"/>
              </a:solidFill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en-US" altLang="ja-JP" sz="28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vi-VN" altLang="ja-JP" sz="28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TT </a:t>
            </a:r>
            <a:r>
              <a:rPr lang="vi-VN" altLang="ja-JP" sz="28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yêu cầu tài nguyên tại </a:t>
            </a:r>
            <a:r>
              <a:rPr lang="en-US" altLang="ja-JP" sz="2800" dirty="0" err="1">
                <a:solidFill>
                  <a:srgbClr val="00B05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cùng</a:t>
            </a:r>
            <a:r>
              <a:rPr lang="en-US" altLang="ja-JP" sz="2800" dirty="0">
                <a:solidFill>
                  <a:srgbClr val="00B05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1 </a:t>
            </a:r>
            <a:r>
              <a:rPr lang="vi-VN" altLang="ja-JP" sz="2800" dirty="0">
                <a:solidFill>
                  <a:srgbClr val="00B05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thời điểm </a:t>
            </a:r>
            <a:endParaRPr lang="en-US" altLang="ja-JP" sz="2800" dirty="0">
              <a:solidFill>
                <a:srgbClr val="00B050"/>
              </a:solidFill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 eaLnBrk="1" hangingPunct="1">
              <a:buFont typeface="Wingdings" pitchFamily="2" charset="2"/>
              <a:buChar char="l"/>
            </a:pPr>
            <a:r>
              <a:rPr lang="vi-VN" altLang="ja-JP" sz="28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Vấn đề loại trừ lẫn nhau (trường hợp 1) </a:t>
            </a:r>
            <a:endParaRPr lang="en-US" altLang="ja-JP" sz="2800" dirty="0">
              <a:solidFill>
                <a:schemeClr val="tx1"/>
              </a:solidFill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 eaLnBrk="1" hangingPunct="1">
              <a:buFont typeface="Wingdings" pitchFamily="2" charset="2"/>
              <a:buChar char="l"/>
            </a:pPr>
            <a:r>
              <a:rPr lang="vi-VN" altLang="ja-JP" sz="28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Vấn đề tiến triển (trường hợp 2)</a:t>
            </a: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Nguyên nhân: Do tách rời giữa </a:t>
            </a:r>
            <a:endParaRPr lang="en-US" altLang="ja-JP" dirty="0">
              <a:solidFill>
                <a:schemeClr val="tx1"/>
              </a:solidFill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sz="28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Kiểm tra quyền vào đoạn găng </a:t>
            </a:r>
            <a:endParaRPr lang="en-US" altLang="ja-JP" sz="2800" dirty="0">
              <a:solidFill>
                <a:schemeClr val="tx1"/>
              </a:solidFill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sz="28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Xác lập quyền sử dụng tài nguyên găng</a:t>
            </a:r>
            <a:endParaRPr lang="vi-VN" altLang="ja-JP" sz="28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Nhận xét</a:t>
            </a:r>
          </a:p>
        </p:txBody>
      </p:sp>
    </p:spTree>
    <p:extLst>
      <p:ext uri="{BB962C8B-B14F-4D97-AF65-F5344CB8AC3E}">
        <p14:creationId xmlns:p14="http://schemas.microsoft.com/office/powerpoint/2010/main" val="201568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4. Tài nguyên găng và điều độ tiến trình</a:t>
            </a:r>
            <a:br>
              <a:rPr lang="en-US" altLang="ja-JP" sz="1800" dirty="0"/>
            </a:br>
            <a:r>
              <a:rPr lang="en-US" altLang="ja-JP" sz="1800" dirty="0"/>
              <a:t>              4.2. Phương pháp khóa trong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25143" y="1981200"/>
            <a:ext cx="8743996" cy="457200"/>
          </a:xfrm>
        </p:spPr>
        <p:txBody>
          <a:bodyPr/>
          <a:lstStyle/>
          <a:p>
            <a:pPr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 dụng biến </a:t>
            </a:r>
            <a:r>
              <a:rPr lang="vi-VN" altLang="ja-JP" sz="2000" b="1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turn</a:t>
            </a:r>
            <a:r>
              <a:rPr lang="vi-VN" altLang="ja-JP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để chỉ ra </a:t>
            </a:r>
            <a:r>
              <a:rPr lang="en-US" altLang="ja-JP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TT </a:t>
            </a:r>
            <a:r>
              <a:rPr lang="vi-VN" altLang="ja-JP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 quyền ưu tiên</a:t>
            </a:r>
            <a:endParaRPr lang="vi-VN" altLang="ja-JP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Thuật toán Dekker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80282" y="2362200"/>
            <a:ext cx="4082011" cy="3810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i="1" dirty="0"/>
              <a:t>Tiến trình P1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831802" y="2362200"/>
            <a:ext cx="4040677" cy="3810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i="1" dirty="0"/>
              <a:t>Tiến trình P2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57" y="2743200"/>
            <a:ext cx="4145636" cy="413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1" y="2755307"/>
            <a:ext cx="3821944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84676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4. Tài nguyên găng và điều độ tiến trình</a:t>
            </a:r>
            <a:br>
              <a:rPr lang="en-US" altLang="ja-JP" sz="1800" dirty="0"/>
            </a:br>
            <a:r>
              <a:rPr lang="en-US" altLang="ja-JP" sz="1800" dirty="0"/>
              <a:t>              4.2. Phương pháp khóa trong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36538" y="2133600"/>
            <a:ext cx="8743996" cy="4572000"/>
          </a:xfrm>
          <a:solidFill>
            <a:schemeClr val="bg1"/>
          </a:solidFill>
        </p:spPr>
        <p:txBody>
          <a:bodyPr>
            <a:noAutofit/>
          </a:bodyPr>
          <a:lstStyle/>
          <a:p>
            <a:pPr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Điều độ hợp lý cho mọi trường hợp</a:t>
            </a: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rgbClr val="00B05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Không đòi hỏi </a:t>
            </a:r>
            <a:r>
              <a:rPr lang="vi-VN" altLang="ja-JP" sz="20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sự </a:t>
            </a:r>
            <a:r>
              <a:rPr lang="vi-VN" altLang="ja-JP" sz="2000" dirty="0">
                <a:solidFill>
                  <a:srgbClr val="00B05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hỗ trợ </a:t>
            </a:r>
            <a:r>
              <a:rPr lang="vi-VN" altLang="ja-JP" sz="20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đặc biệt của </a:t>
            </a:r>
            <a:r>
              <a:rPr lang="vi-VN" altLang="ja-JP" sz="2000" dirty="0">
                <a:solidFill>
                  <a:srgbClr val="00B05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phần cứng </a:t>
            </a:r>
            <a:r>
              <a:rPr lang="vi-VN" altLang="ja-JP" sz="20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nên có thể thực hiện bằng </a:t>
            </a:r>
            <a:r>
              <a:rPr lang="vi-VN" altLang="ja-JP" sz="2000" dirty="0">
                <a:solidFill>
                  <a:srgbClr val="00B05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ngôn ngữ bất kỳ </a:t>
            </a:r>
            <a:endParaRPr lang="en-US" altLang="ja-JP" sz="2000" dirty="0">
              <a:solidFill>
                <a:srgbClr val="00B050"/>
              </a:solidFill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Quá </a:t>
            </a:r>
            <a:r>
              <a:rPr lang="vi-VN" altLang="ja-JP" sz="2000" dirty="0">
                <a:solidFill>
                  <a:srgbClr val="00B05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phức tạp </a:t>
            </a:r>
            <a:r>
              <a:rPr lang="vi-VN" altLang="ja-JP" sz="20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khi </a:t>
            </a:r>
            <a:r>
              <a:rPr lang="vi-VN" altLang="ja-JP" sz="2000" dirty="0">
                <a:solidFill>
                  <a:srgbClr val="00B05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số TT </a:t>
            </a:r>
            <a:r>
              <a:rPr lang="vi-VN" altLang="ja-JP" sz="20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và </a:t>
            </a:r>
            <a:r>
              <a:rPr lang="vi-VN" altLang="ja-JP" sz="2000" dirty="0">
                <a:solidFill>
                  <a:srgbClr val="00B05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số tài nguyên tăng </a:t>
            </a:r>
            <a:r>
              <a:rPr lang="vi-VN" altLang="ja-JP" sz="20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lên</a:t>
            </a: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Phải </a:t>
            </a:r>
            <a:r>
              <a:rPr lang="vi-VN" altLang="ja-JP" sz="2000" dirty="0">
                <a:solidFill>
                  <a:srgbClr val="00B05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chờ đợi tích cực </a:t>
            </a:r>
            <a:r>
              <a:rPr lang="vi-VN" altLang="ja-JP" sz="20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(busy waiting) </a:t>
            </a:r>
            <a:r>
              <a:rPr lang="vi-VN" altLang="ja-JP" sz="2000" dirty="0">
                <a:solidFill>
                  <a:srgbClr val="00B05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trước</a:t>
            </a:r>
            <a:r>
              <a:rPr lang="vi-VN" altLang="ja-JP" sz="20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khi </a:t>
            </a:r>
            <a:r>
              <a:rPr lang="vi-VN" altLang="ja-JP" sz="2000" dirty="0">
                <a:solidFill>
                  <a:srgbClr val="00B05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vào đoạn găng </a:t>
            </a:r>
            <a:endParaRPr lang="en-US" altLang="ja-JP" sz="2000" dirty="0">
              <a:solidFill>
                <a:srgbClr val="00B050"/>
              </a:solidFill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Khi </a:t>
            </a:r>
            <a:r>
              <a:rPr lang="vi-VN" altLang="ja-JP" sz="2000" dirty="0">
                <a:solidFill>
                  <a:srgbClr val="00B05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chờ đợi </a:t>
            </a:r>
            <a:r>
              <a:rPr lang="vi-VN" altLang="ja-JP" sz="20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vẫn phải thực hiện </a:t>
            </a:r>
            <a:r>
              <a:rPr lang="vi-VN" altLang="ja-JP" sz="2000" dirty="0">
                <a:solidFill>
                  <a:srgbClr val="00B05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kiểm tra quyền vào </a:t>
            </a:r>
            <a:r>
              <a:rPr lang="vi-VN" altLang="ja-JP" sz="20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đoạn găng </a:t>
            </a:r>
            <a:r>
              <a:rPr lang="en-US" altLang="ja-JP" sz="20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=&gt; </a:t>
            </a:r>
            <a:r>
              <a:rPr lang="vi-VN" altLang="ja-JP" sz="20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Lãng phí thời gian của processor</a:t>
            </a:r>
            <a:endParaRPr lang="en-US" altLang="ja-JP" sz="2000" dirty="0">
              <a:solidFill>
                <a:schemeClr val="tx1"/>
              </a:solidFill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eaLnBrk="1" hangingPunct="1">
              <a:buNone/>
            </a:pP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Ghi chú</a:t>
            </a:r>
            <a:r>
              <a:rPr lang="vi-VN" altLang="ja-JP" sz="20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: </a:t>
            </a:r>
            <a:r>
              <a:rPr lang="vi-VN" altLang="ja-JP" sz="2000" dirty="0">
                <a:solidFill>
                  <a:schemeClr val="tx1"/>
                </a:solidFill>
                <a:latin typeface="+mn-lt"/>
              </a:rPr>
              <a:t>Thuật toán có thể thực hiện sai trong một số trường hợp </a:t>
            </a:r>
            <a:endParaRPr lang="en-US" altLang="ja-JP" sz="2000" dirty="0">
              <a:solidFill>
                <a:schemeClr val="tx1"/>
              </a:solidFill>
              <a:latin typeface="+mn-lt"/>
            </a:endParaRPr>
          </a:p>
          <a:p>
            <a:pPr eaLnBrk="1" hangingPunct="1">
              <a:buFont typeface="Wingdings" panose="05000000000000000000" pitchFamily="2" charset="2"/>
              <a:buChar char="l"/>
            </a:pPr>
            <a:r>
              <a:rPr lang="vi-VN" altLang="ja-JP" sz="2000" dirty="0">
                <a:solidFill>
                  <a:schemeClr val="tx1"/>
                </a:solidFill>
                <a:latin typeface="+mn-lt"/>
              </a:rPr>
              <a:t>CPU cho phép thực hiện các lệnh không đúng trật tự </a:t>
            </a:r>
            <a:endParaRPr lang="en-US" altLang="ja-JP" sz="2000" dirty="0">
              <a:solidFill>
                <a:schemeClr val="tx1"/>
              </a:solidFill>
              <a:latin typeface="+mn-lt"/>
            </a:endParaRPr>
          </a:p>
          <a:p>
            <a:pPr eaLnBrk="1" hangingPunct="1">
              <a:buFont typeface="Wingdings" panose="05000000000000000000" pitchFamily="2" charset="2"/>
              <a:buChar char="l"/>
            </a:pPr>
            <a:r>
              <a:rPr lang="vi-VN" altLang="ja-JP" sz="2000" dirty="0">
                <a:solidFill>
                  <a:schemeClr val="tx1"/>
                </a:solidFill>
                <a:latin typeface="+mn-lt"/>
              </a:rPr>
              <a:t>Chương trình dịch thực hiện tối ưu hóa khi sinh mã </a:t>
            </a:r>
            <a:endParaRPr lang="en-US" altLang="ja-JP" sz="2000" dirty="0">
              <a:solidFill>
                <a:schemeClr val="tx1"/>
              </a:solidFill>
              <a:latin typeface="+mn-lt"/>
            </a:endParaRPr>
          </a:p>
          <a:p>
            <a:pPr lvl="1" eaLnBrk="1" hangingPunct="1">
              <a:buFont typeface="Wingdings" panose="05000000000000000000" pitchFamily="2" charset="2"/>
              <a:buChar char="l"/>
            </a:pPr>
            <a:r>
              <a:rPr lang="vi-VN" altLang="ja-JP" sz="2000" dirty="0">
                <a:solidFill>
                  <a:schemeClr val="tx1"/>
                </a:solidFill>
                <a:latin typeface="+mn-lt"/>
              </a:rPr>
              <a:t>Các mã bất biến bên trong vòng lặp được đưa ra ngoài</a:t>
            </a:r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Nhận xét</a:t>
            </a:r>
          </a:p>
        </p:txBody>
      </p:sp>
    </p:spTree>
    <p:extLst>
      <p:ext uri="{BB962C8B-B14F-4D97-AF65-F5344CB8AC3E}">
        <p14:creationId xmlns:p14="http://schemas.microsoft.com/office/powerpoint/2010/main" val="360610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4. Tài nguyên găng và điều độ tiến trình</a:t>
            </a:r>
            <a:br>
              <a:rPr lang="en-US" altLang="ja-JP" sz="1800" dirty="0"/>
            </a:br>
            <a:r>
              <a:rPr lang="en-US" altLang="ja-JP" sz="1800" dirty="0"/>
              <a:t>              </a:t>
            </a:r>
            <a:r>
              <a:rPr lang="vi-VN" altLang="ja-JP" sz="1800" dirty="0"/>
              <a:t>4.3 Phương pháp kiểm tra và xác lập (Test anh Set)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152400" y="1981200"/>
            <a:ext cx="8743996" cy="2267123"/>
          </a:xfrm>
        </p:spPr>
        <p:txBody>
          <a:bodyPr>
            <a:normAutofit fontScale="70000" lnSpcReduction="20000"/>
          </a:bodyPr>
          <a:lstStyle/>
          <a:p>
            <a:pPr eaLnBrk="1" hangingPunct="1">
              <a:buFont typeface="Wingdings" pitchFamily="2" charset="2"/>
              <a:buChar char="l"/>
            </a:pPr>
            <a:r>
              <a:rPr lang="en-US" altLang="ja-JP" sz="3200" dirty="0">
                <a:solidFill>
                  <a:schemeClr val="bg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</a:t>
            </a:r>
            <a:r>
              <a:rPr lang="vi-VN" altLang="ja-JP" sz="3200" dirty="0">
                <a:solidFill>
                  <a:schemeClr val="bg1">
                    <a:lumMod val="75000"/>
                  </a:schemeClr>
                </a:solidFill>
              </a:rPr>
              <a:t>hái niệm tài nguyên găng </a:t>
            </a:r>
            <a:endParaRPr lang="en-US" altLang="ja-JP" sz="3200" dirty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3200" dirty="0">
                <a:solidFill>
                  <a:schemeClr val="bg1">
                    <a:lumMod val="75000"/>
                  </a:schemeClr>
                </a:solidFill>
              </a:rPr>
              <a:t>Phương pháp khóa trong </a:t>
            </a:r>
            <a:endParaRPr lang="en-US" altLang="ja-JP" sz="3200" dirty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3200" dirty="0">
                <a:solidFill>
                  <a:schemeClr val="accent1">
                    <a:lumMod val="50000"/>
                  </a:schemeClr>
                </a:solidFill>
              </a:rPr>
              <a:t>Phương pháp kiểm tra và xác lập </a:t>
            </a:r>
            <a:endParaRPr lang="en-US" altLang="ja-JP" sz="320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3200" dirty="0">
                <a:solidFill>
                  <a:schemeClr val="bg1">
                    <a:lumMod val="85000"/>
                  </a:schemeClr>
                </a:solidFill>
              </a:rPr>
              <a:t>Kỹ thuật đèn báo </a:t>
            </a:r>
            <a:endParaRPr lang="en-US" altLang="ja-JP" sz="3200" dirty="0">
              <a:solidFill>
                <a:schemeClr val="bg1">
                  <a:lumMod val="85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3200" dirty="0">
                <a:solidFill>
                  <a:schemeClr val="bg1">
                    <a:lumMod val="85000"/>
                  </a:schemeClr>
                </a:solidFill>
              </a:rPr>
              <a:t>Ví dụ về đồng bộ tiến trình </a:t>
            </a:r>
            <a:endParaRPr lang="en-US" altLang="ja-JP" sz="3200" dirty="0">
              <a:solidFill>
                <a:schemeClr val="bg1">
                  <a:lumMod val="85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3200" dirty="0">
                <a:solidFill>
                  <a:schemeClr val="bg1">
                    <a:lumMod val="85000"/>
                  </a:schemeClr>
                </a:solidFill>
              </a:rPr>
              <a:t>Công cụ điều độ cấp cao</a:t>
            </a:r>
          </a:p>
        </p:txBody>
      </p:sp>
    </p:spTree>
    <p:extLst>
      <p:ext uri="{BB962C8B-B14F-4D97-AF65-F5344CB8AC3E}">
        <p14:creationId xmlns:p14="http://schemas.microsoft.com/office/powerpoint/2010/main" val="33467116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4. Tài nguyên găng và điều độ tiến trình</a:t>
            </a:r>
            <a:br>
              <a:rPr lang="en-US" altLang="ja-JP" sz="1800" dirty="0"/>
            </a:br>
            <a:r>
              <a:rPr lang="en-US" altLang="ja-JP" sz="1800" dirty="0"/>
              <a:t>              </a:t>
            </a:r>
            <a:r>
              <a:rPr lang="vi-VN" altLang="ja-JP" sz="1800" dirty="0"/>
              <a:t>4.3 Phương pháp kiểm tra và xác lập (Test anh Set)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193919" y="1752600"/>
            <a:ext cx="8743996" cy="5105400"/>
          </a:xfrm>
        </p:spPr>
        <p:txBody>
          <a:bodyPr/>
          <a:lstStyle/>
          <a:p>
            <a:pPr eaLnBrk="1" hangingPunct="1">
              <a:buFont typeface="Wingdings" pitchFamily="2" charset="2"/>
              <a:buChar char="l"/>
            </a:pPr>
            <a:r>
              <a:rPr lang="vi-VN" altLang="ja-JP" sz="2200" dirty="0">
                <a:solidFill>
                  <a:schemeClr val="tx1"/>
                </a:solidFill>
              </a:rPr>
              <a:t>Sử dụng sự </a:t>
            </a:r>
            <a:r>
              <a:rPr lang="vi-VN" altLang="ja-JP" sz="2200" dirty="0">
                <a:solidFill>
                  <a:srgbClr val="00B050"/>
                </a:solidFill>
              </a:rPr>
              <a:t>hỗ trợ từ phần cứng </a:t>
            </a:r>
            <a:endParaRPr lang="en-US" altLang="ja-JP" sz="2200" dirty="0">
              <a:solidFill>
                <a:srgbClr val="00B050"/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2200" dirty="0">
                <a:solidFill>
                  <a:schemeClr val="tx1"/>
                </a:solidFill>
              </a:rPr>
              <a:t>Phần cứng cung cấp các câu lệnh </a:t>
            </a:r>
            <a:r>
              <a:rPr lang="vi-VN" altLang="ja-JP" sz="2200" dirty="0">
                <a:solidFill>
                  <a:srgbClr val="00B050"/>
                </a:solidFill>
              </a:rPr>
              <a:t>xử lý không tách rời </a:t>
            </a:r>
            <a:endParaRPr lang="en-US" altLang="ja-JP" sz="2200" dirty="0">
              <a:solidFill>
                <a:srgbClr val="00B050"/>
              </a:solidFill>
            </a:endParaRPr>
          </a:p>
          <a:p>
            <a:pPr lvl="1" eaLnBrk="1" hangingPunct="1"/>
            <a:r>
              <a:rPr lang="vi-VN" altLang="ja-JP" dirty="0">
                <a:solidFill>
                  <a:schemeClr val="tx1"/>
                </a:solidFill>
              </a:rPr>
              <a:t>Kiểm tra và thay đổi nội dung của</a:t>
            </a:r>
            <a:r>
              <a:rPr lang="en-US" altLang="ja-JP" dirty="0">
                <a:solidFill>
                  <a:schemeClr val="tx1"/>
                </a:solidFill>
              </a:rPr>
              <a:t> 1 </a:t>
            </a:r>
            <a:r>
              <a:rPr lang="vi-VN" altLang="ja-JP" dirty="0">
                <a:solidFill>
                  <a:schemeClr val="tx1"/>
                </a:solidFill>
              </a:rPr>
              <a:t>word </a:t>
            </a:r>
            <a:endParaRPr lang="en-US" altLang="ja-JP" dirty="0">
              <a:solidFill>
                <a:schemeClr val="tx1"/>
              </a:solidFill>
            </a:endParaRPr>
          </a:p>
          <a:p>
            <a:pPr lvl="1" eaLnBrk="1" hangingPunct="1"/>
            <a:r>
              <a:rPr lang="vi-VN" altLang="ja-JP" dirty="0">
                <a:solidFill>
                  <a:schemeClr val="tx1"/>
                </a:solidFill>
              </a:rPr>
              <a:t>Hoán đổi nội dung của 2 word khác nhau </a:t>
            </a:r>
            <a:endParaRPr lang="en-US" altLang="ja-JP" dirty="0">
              <a:solidFill>
                <a:schemeClr val="tx1"/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2200" dirty="0">
                <a:solidFill>
                  <a:srgbClr val="00B050"/>
                </a:solidFill>
              </a:rPr>
              <a:t>Xử lý không tách rời </a:t>
            </a:r>
            <a:r>
              <a:rPr lang="vi-VN" altLang="ja-JP" sz="2200" dirty="0">
                <a:solidFill>
                  <a:schemeClr val="tx1"/>
                </a:solidFill>
              </a:rPr>
              <a:t>(atomically) </a:t>
            </a:r>
            <a:endParaRPr lang="en-US" altLang="ja-JP" sz="2200" dirty="0">
              <a:solidFill>
                <a:schemeClr val="tx1"/>
              </a:solidFill>
            </a:endParaRPr>
          </a:p>
          <a:p>
            <a:pPr lvl="1"/>
            <a:r>
              <a:rPr lang="vi-VN" altLang="ja-JP" dirty="0">
                <a:solidFill>
                  <a:schemeClr val="tx1"/>
                </a:solidFill>
              </a:rPr>
              <a:t>Khối lệnh không thể bị ngắt trong khi đang thực hiện </a:t>
            </a:r>
            <a:endParaRPr lang="en-US" altLang="ja-JP" dirty="0">
              <a:solidFill>
                <a:schemeClr val="tx1"/>
              </a:solidFill>
            </a:endParaRPr>
          </a:p>
          <a:p>
            <a:pPr lvl="1"/>
            <a:r>
              <a:rPr lang="vi-VN" altLang="ja-JP" dirty="0">
                <a:solidFill>
                  <a:schemeClr val="tx1"/>
                </a:solidFill>
              </a:rPr>
              <a:t>Được gọi đồng thời, sẽ được thực hiện theo thứ tự bất kỳ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80" y="1228485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Nguyên tắc</a:t>
            </a:r>
          </a:p>
        </p:txBody>
      </p:sp>
      <p:sp>
        <p:nvSpPr>
          <p:cNvPr id="6" name="Rectangle 5"/>
          <p:cNvSpPr/>
          <p:nvPr/>
        </p:nvSpPr>
        <p:spPr>
          <a:xfrm>
            <a:off x="137976" y="4706185"/>
            <a:ext cx="4606183" cy="1846660"/>
          </a:xfrm>
          <a:prstGeom prst="rect">
            <a:avLst/>
          </a:prstGeom>
          <a:solidFill>
            <a:srgbClr val="31B6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1" hangingPunct="1">
              <a:spcBef>
                <a:spcPts val="0"/>
              </a:spcBef>
              <a:buClr>
                <a:srgbClr val="31B6FD"/>
              </a:buClr>
              <a:buSzPct val="100000"/>
            </a:pPr>
            <a:r>
              <a:rPr lang="vi-VN" altLang="ja-JP" dirty="0">
                <a:solidFill>
                  <a:prstClr val="black"/>
                </a:solidFill>
              </a:rPr>
              <a:t>boolean TestAndSet(VAR boolean target)</a:t>
            </a:r>
            <a:endParaRPr lang="en-US" altLang="ja-JP" dirty="0">
              <a:solidFill>
                <a:prstClr val="black"/>
              </a:solidFill>
            </a:endParaRPr>
          </a:p>
          <a:p>
            <a:pPr lvl="0" eaLnBrk="1" hangingPunct="1">
              <a:spcBef>
                <a:spcPts val="0"/>
              </a:spcBef>
              <a:buClr>
                <a:srgbClr val="31B6FD"/>
              </a:buClr>
              <a:buSzPct val="100000"/>
            </a:pPr>
            <a:r>
              <a:rPr lang="vi-VN" altLang="ja-JP" dirty="0">
                <a:solidFill>
                  <a:prstClr val="black"/>
                </a:solidFill>
              </a:rPr>
              <a:t> {</a:t>
            </a:r>
            <a:endParaRPr lang="en-US" altLang="ja-JP" dirty="0">
              <a:solidFill>
                <a:prstClr val="black"/>
              </a:solidFill>
            </a:endParaRPr>
          </a:p>
          <a:p>
            <a:pPr lvl="0" eaLnBrk="1" hangingPunct="1">
              <a:spcBef>
                <a:spcPts val="0"/>
              </a:spcBef>
              <a:buClr>
                <a:srgbClr val="31B6FD"/>
              </a:buClr>
              <a:buSzPct val="100000"/>
            </a:pPr>
            <a:r>
              <a:rPr lang="en-US" altLang="ja-JP" dirty="0">
                <a:solidFill>
                  <a:prstClr val="black"/>
                </a:solidFill>
              </a:rPr>
              <a:t>       </a:t>
            </a:r>
            <a:r>
              <a:rPr lang="vi-VN" altLang="ja-JP" dirty="0">
                <a:solidFill>
                  <a:prstClr val="black"/>
                </a:solidFill>
              </a:rPr>
              <a:t>boolean rv = target; </a:t>
            </a:r>
            <a:endParaRPr lang="en-US" altLang="ja-JP" dirty="0">
              <a:solidFill>
                <a:prstClr val="black"/>
              </a:solidFill>
            </a:endParaRPr>
          </a:p>
          <a:p>
            <a:pPr lvl="0" eaLnBrk="1" hangingPunct="1">
              <a:spcBef>
                <a:spcPts val="0"/>
              </a:spcBef>
              <a:buClr>
                <a:srgbClr val="31B6FD"/>
              </a:buClr>
              <a:buSzPct val="100000"/>
            </a:pPr>
            <a:r>
              <a:rPr lang="en-US" altLang="ja-JP" dirty="0">
                <a:solidFill>
                  <a:prstClr val="black"/>
                </a:solidFill>
              </a:rPr>
              <a:t>       </a:t>
            </a:r>
            <a:r>
              <a:rPr lang="vi-VN" altLang="ja-JP" dirty="0">
                <a:solidFill>
                  <a:prstClr val="black"/>
                </a:solidFill>
              </a:rPr>
              <a:t>target = true; </a:t>
            </a:r>
            <a:endParaRPr lang="en-US" altLang="ja-JP" dirty="0">
              <a:solidFill>
                <a:prstClr val="black"/>
              </a:solidFill>
            </a:endParaRPr>
          </a:p>
          <a:p>
            <a:pPr lvl="0" eaLnBrk="1" hangingPunct="1">
              <a:spcBef>
                <a:spcPts val="0"/>
              </a:spcBef>
              <a:buClr>
                <a:srgbClr val="31B6FD"/>
              </a:buClr>
              <a:buSzPct val="100000"/>
            </a:pPr>
            <a:r>
              <a:rPr lang="en-US" altLang="ja-JP" dirty="0">
                <a:solidFill>
                  <a:prstClr val="black"/>
                </a:solidFill>
              </a:rPr>
              <a:t>       </a:t>
            </a:r>
            <a:r>
              <a:rPr lang="vi-VN" altLang="ja-JP" dirty="0">
                <a:solidFill>
                  <a:prstClr val="black"/>
                </a:solidFill>
              </a:rPr>
              <a:t>return rv;</a:t>
            </a:r>
          </a:p>
          <a:p>
            <a:pPr lvl="0" eaLnBrk="1" hangingPunct="1">
              <a:spcBef>
                <a:spcPts val="0"/>
              </a:spcBef>
              <a:buClr>
                <a:srgbClr val="31B6FD"/>
              </a:buClr>
              <a:buSzPct val="100000"/>
            </a:pPr>
            <a:r>
              <a:rPr lang="en-US" altLang="ja-JP" dirty="0">
                <a:solidFill>
                  <a:prstClr val="black"/>
                </a:solidFill>
              </a:rPr>
              <a:t> </a:t>
            </a:r>
            <a:r>
              <a:rPr lang="vi-VN" altLang="ja-JP" dirty="0">
                <a:solidFill>
                  <a:prstClr val="black"/>
                </a:solidFill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15307E-21BB-4332-A40F-CC8DD0C1B982}"/>
              </a:ext>
            </a:extLst>
          </p:cNvPr>
          <p:cNvSpPr txBox="1"/>
          <p:nvPr/>
        </p:nvSpPr>
        <p:spPr>
          <a:xfrm rot="16200000">
            <a:off x="5913413" y="3592875"/>
            <a:ext cx="1846659" cy="4073281"/>
          </a:xfrm>
          <a:prstGeom prst="rect">
            <a:avLst/>
          </a:prstGeom>
          <a:solidFill>
            <a:srgbClr val="31B6FD"/>
          </a:solidFill>
          <a:ln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r>
              <a:rPr lang="en-US" dirty="0"/>
              <a:t>void Swap(VAR Boolean a , VAR </a:t>
            </a:r>
            <a:r>
              <a:rPr lang="en-US" dirty="0" err="1"/>
              <a:t>boolean</a:t>
            </a:r>
            <a:r>
              <a:rPr lang="en-US" dirty="0"/>
              <a:t> b) { </a:t>
            </a:r>
          </a:p>
          <a:p>
            <a:r>
              <a:rPr lang="en-US" dirty="0"/>
              <a:t>        </a:t>
            </a:r>
            <a:r>
              <a:rPr lang="en-US" dirty="0" err="1"/>
              <a:t>boolean</a:t>
            </a:r>
            <a:r>
              <a:rPr lang="en-US" dirty="0"/>
              <a:t> temp = a; </a:t>
            </a:r>
          </a:p>
          <a:p>
            <a:r>
              <a:rPr lang="en-US" dirty="0"/>
              <a:t>        a = b; </a:t>
            </a:r>
          </a:p>
          <a:p>
            <a:r>
              <a:rPr lang="en-US" dirty="0"/>
              <a:t>         b = temp;</a:t>
            </a:r>
          </a:p>
          <a:p>
            <a:r>
              <a:rPr lang="en-US" dirty="0"/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55215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4. Tài nguyên găng và điều độ tiến trình</a:t>
            </a:r>
            <a:br>
              <a:rPr lang="en-US" altLang="ja-JP" sz="1800" dirty="0"/>
            </a:br>
            <a:r>
              <a:rPr lang="en-US" altLang="ja-JP" sz="1800" dirty="0"/>
              <a:t>              </a:t>
            </a:r>
            <a:r>
              <a:rPr lang="vi-VN" altLang="ja-JP" sz="1800" dirty="0"/>
              <a:t>4.3 Phương pháp kiểm tra và xác lập (Test anh Set)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160559" y="1752600"/>
            <a:ext cx="8743996" cy="5105400"/>
          </a:xfrm>
        </p:spPr>
        <p:txBody>
          <a:bodyPr/>
          <a:lstStyle/>
          <a:p>
            <a:pPr eaLnBrk="1" hangingPunct="1">
              <a:buFont typeface="Wingdings" pitchFamily="2" charset="2"/>
              <a:buChar char="l"/>
            </a:pPr>
            <a:r>
              <a:rPr lang="vi-VN" altLang="ja-JP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Biến </a:t>
            </a:r>
            <a:r>
              <a:rPr lang="en-US" altLang="ja-JP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altLang="ja-JP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altLang="ja-JP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altLang="ja-JP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Boolean: Lock</a:t>
            </a:r>
            <a:r>
              <a:rPr lang="vi-VN" altLang="ja-JP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trạng thái của tài nguyên: </a:t>
            </a:r>
            <a:endParaRPr lang="en-US" altLang="ja-JP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/>
            <a:r>
              <a:rPr lang="vi-VN" altLang="ja-JP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Bị khóa (</a:t>
            </a:r>
            <a:r>
              <a:rPr lang="vi-VN" altLang="ja-JP" sz="22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Lock=true</a:t>
            </a:r>
            <a:r>
              <a:rPr lang="vi-VN" altLang="ja-JP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en-US" altLang="ja-JP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/>
            <a:r>
              <a:rPr lang="vi-VN" altLang="ja-JP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Tự do (</a:t>
            </a:r>
            <a:r>
              <a:rPr lang="vi-VN" altLang="ja-JP" sz="22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Lock=false</a:t>
            </a:r>
            <a:r>
              <a:rPr lang="vi-VN" altLang="ja-JP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Khởi tạo: </a:t>
            </a:r>
            <a:r>
              <a:rPr lang="vi-VN" altLang="ja-JP" sz="22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Lock = false </a:t>
            </a:r>
            <a:r>
              <a:rPr lang="vi-VN" altLang="ja-JP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⇒ Tài nguyên tự do </a:t>
            </a:r>
            <a:endParaRPr lang="en-US" altLang="ja-JP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Thuật toán cho TT </a:t>
            </a:r>
            <a:r>
              <a:rPr lang="vi-VN" altLang="ja-JP" sz="22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80" y="1295400"/>
            <a:ext cx="8677275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Thuật toán với lệnh TestAndSet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733800"/>
            <a:ext cx="5505450" cy="282892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142586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4. Tài nguyên găng và điều độ tiến trình</a:t>
            </a:r>
            <a:br>
              <a:rPr lang="en-US" altLang="ja-JP" sz="1800" dirty="0"/>
            </a:br>
            <a:r>
              <a:rPr lang="en-US" altLang="ja-JP" sz="1800" dirty="0"/>
              <a:t>              </a:t>
            </a:r>
            <a:r>
              <a:rPr lang="vi-VN" altLang="ja-JP" sz="1800" dirty="0"/>
              <a:t>4.3 Phương pháp kiểm tra và xác lập (Test anh Set)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160559" y="1752600"/>
            <a:ext cx="8743996" cy="5105400"/>
          </a:xfrm>
        </p:spPr>
        <p:txBody>
          <a:bodyPr/>
          <a:lstStyle/>
          <a:p>
            <a:pPr eaLnBrk="1" hangingPunct="1">
              <a:buFont typeface="Wingdings" pitchFamily="2" charset="2"/>
              <a:buChar char="l"/>
            </a:pPr>
            <a:r>
              <a:rPr lang="vi-VN" altLang="ja-JP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Biến </a:t>
            </a:r>
            <a:r>
              <a:rPr lang="en-US" altLang="ja-JP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altLang="ja-JP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altLang="ja-JP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altLang="ja-JP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Lock </a:t>
            </a:r>
            <a:r>
              <a:rPr lang="vi-VN" altLang="ja-JP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 biết trạng thái tài nguyên </a:t>
            </a:r>
            <a:endParaRPr lang="en-US" altLang="ja-JP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Biến địa phương cho mỗi TT: </a:t>
            </a:r>
            <a:r>
              <a:rPr lang="vi-VN" altLang="ja-JP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</a:t>
            </a:r>
            <a:r>
              <a:rPr lang="vi-VN" altLang="ja-JP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Boolean</a:t>
            </a:r>
            <a:endParaRPr lang="en-US" altLang="ja-JP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Khởi tạo: </a:t>
            </a:r>
            <a:r>
              <a:rPr lang="vi-VN" altLang="ja-JP" sz="22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Lock = false </a:t>
            </a:r>
            <a:r>
              <a:rPr lang="vi-VN" altLang="ja-JP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⇒ Tài nguyên tự do </a:t>
            </a:r>
            <a:endParaRPr lang="en-US" altLang="ja-JP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Thuật toán cho TT </a:t>
            </a:r>
            <a:r>
              <a:rPr lang="vi-VN" altLang="ja-JP" sz="22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80" y="1295400"/>
            <a:ext cx="8677275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Thuật toán với lệnh Swap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459018"/>
            <a:ext cx="5029200" cy="32501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44466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4. Tài nguyên găng và điều độ tiến trình</a:t>
            </a:r>
            <a:br>
              <a:rPr lang="en-US" altLang="ja-JP" sz="1800" dirty="0"/>
            </a:br>
            <a:r>
              <a:rPr lang="en-US" altLang="ja-JP" sz="1800" dirty="0"/>
              <a:t>              4.3.</a:t>
            </a:r>
            <a:r>
              <a:rPr lang="vi-VN" altLang="ja-JP" sz="1800" dirty="0"/>
              <a:t>Phương pháp kiểm tra và xác lập (Test anh Set)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36538" y="2133600"/>
            <a:ext cx="8743996" cy="762000"/>
          </a:xfrm>
        </p:spPr>
        <p:txBody>
          <a:bodyPr>
            <a:noAutofit/>
          </a:bodyPr>
          <a:lstStyle/>
          <a:p>
            <a:pPr eaLnBrk="1" hangingPunct="1">
              <a:buFont typeface="Wingdings" pitchFamily="2" charset="2"/>
              <a:buChar char="l"/>
            </a:pPr>
            <a:r>
              <a:rPr lang="vi-VN" altLang="ja-JP" sz="2400" dirty="0">
                <a:solidFill>
                  <a:srgbClr val="7030A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Đơn giản, không phức tạp </a:t>
            </a:r>
            <a:r>
              <a:rPr lang="vi-VN" altLang="ja-JP" sz="24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khi </a:t>
            </a:r>
            <a:r>
              <a:rPr lang="vi-VN" altLang="ja-JP" sz="2400" dirty="0">
                <a:solidFill>
                  <a:srgbClr val="00B05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số TT </a:t>
            </a:r>
            <a:r>
              <a:rPr lang="vi-VN" altLang="ja-JP" sz="24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và </a:t>
            </a:r>
            <a:r>
              <a:rPr lang="vi-VN" altLang="ja-JP" sz="2400" dirty="0">
                <a:solidFill>
                  <a:srgbClr val="00B05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số đoạn găng tăng</a:t>
            </a:r>
            <a:r>
              <a:rPr lang="vi-VN" altLang="ja-JP" sz="24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lên </a:t>
            </a:r>
            <a:endParaRPr lang="en-US" altLang="ja-JP" sz="2400" dirty="0">
              <a:solidFill>
                <a:schemeClr val="tx1"/>
              </a:solidFill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24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Các TT phải </a:t>
            </a:r>
            <a:r>
              <a:rPr lang="vi-VN" altLang="ja-JP" sz="2400" dirty="0">
                <a:solidFill>
                  <a:srgbClr val="00B05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chờ đợi tích cực </a:t>
            </a:r>
            <a:r>
              <a:rPr lang="vi-VN" altLang="ja-JP" sz="24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trước khi vào đoạn găng </a:t>
            </a:r>
            <a:endParaRPr lang="en-US" altLang="ja-JP" sz="2400" dirty="0">
              <a:solidFill>
                <a:schemeClr val="tx1"/>
              </a:solidFill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eaLnBrk="1" hangingPunct="1"/>
            <a:r>
              <a:rPr lang="vi-VN" altLang="ja-JP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Luôn kiểm tra xem tài nguyên găng đã được giải phóng chưa </a:t>
            </a:r>
            <a:endParaRPr lang="en-US" altLang="ja-JP" dirty="0">
              <a:solidFill>
                <a:schemeClr val="tx1"/>
              </a:solidFill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03213" lvl="1" indent="0" eaLnBrk="1" hangingPunct="1">
              <a:buNone/>
            </a:pPr>
            <a:r>
              <a:rPr lang="en-US" altLang="ja-JP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vi-VN" altLang="ja-JP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⇒ Sử dụng Processor không hiệu quả</a:t>
            </a: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2400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Không đảm bảo </a:t>
            </a:r>
            <a:r>
              <a:rPr lang="vi-VN" altLang="ja-JP" sz="2400" dirty="0">
                <a:solidFill>
                  <a:srgbClr val="00B05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yêu cầu chờ đợi hữu hạn </a:t>
            </a:r>
            <a:endParaRPr lang="en-US" altLang="ja-JP" sz="2400" dirty="0">
              <a:solidFill>
                <a:srgbClr val="00B050"/>
              </a:solidFill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eaLnBrk="1" hangingPunct="1"/>
            <a:r>
              <a:rPr lang="vi-VN" altLang="ja-JP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TT được vào đoạn găng tiếp theo, sẽ phụ thuộc thời điểm giải phóng tài nguyên của TT đang chiếm giữ </a:t>
            </a:r>
            <a:endParaRPr lang="en-US" altLang="ja-JP" dirty="0">
              <a:solidFill>
                <a:schemeClr val="tx1"/>
              </a:solidFill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03213" lvl="1" indent="0" eaLnBrk="1" hangingPunct="1">
              <a:buNone/>
            </a:pPr>
            <a:r>
              <a:rPr lang="en-US" altLang="ja-JP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vi-VN" altLang="ja-JP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⇒ Cần khắc phục</a:t>
            </a:r>
            <a:endParaRPr lang="vi-VN" altLang="ja-JP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Nhận xét</a:t>
            </a:r>
          </a:p>
        </p:txBody>
      </p:sp>
    </p:spTree>
    <p:extLst>
      <p:ext uri="{BB962C8B-B14F-4D97-AF65-F5344CB8AC3E}">
        <p14:creationId xmlns:p14="http://schemas.microsoft.com/office/powerpoint/2010/main" val="19840568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4. Tài nguyên găng và điều độ tiến trình</a:t>
            </a:r>
            <a:br>
              <a:rPr lang="en-US" altLang="ja-JP" sz="1800" dirty="0"/>
            </a:br>
            <a:r>
              <a:rPr lang="en-US" altLang="ja-JP" sz="1800" dirty="0"/>
              <a:t>              4.3.</a:t>
            </a:r>
            <a:r>
              <a:rPr lang="vi-VN" altLang="ja-JP" sz="1800" dirty="0"/>
              <a:t>Phương pháp kiểm tra và xác lập (Test anh Set)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endParaRPr lang="vi-VN" altLang="ja-JP" sz="2000" dirty="0">
              <a:solidFill>
                <a:schemeClr val="bg1"/>
              </a:solidFill>
              <a:latin typeface="Tahoma" charset="0"/>
              <a:ea typeface="HGP明朝E" charset="-128"/>
              <a:cs typeface="Tahoma" charset="0"/>
            </a:endParaRPr>
          </a:p>
        </p:txBody>
      </p:sp>
      <p:pic>
        <p:nvPicPr>
          <p:cNvPr id="2" name="An Ode to the Atomic TSL Instruction">
            <a:hlinkClick r:id="" action="ppaction://media"/>
            <a:extLst>
              <a:ext uri="{FF2B5EF4-FFF2-40B4-BE49-F238E27FC236}">
                <a16:creationId xmlns:a16="http://schemas.microsoft.com/office/drawing/2014/main" id="{7200EBC2-AC10-4200-B98A-C323F73FE1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0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4. Tài nguyên găng và điều độ tiến trình</a:t>
            </a:r>
            <a:br>
              <a:rPr lang="en-US" altLang="ja-JP" sz="1800" dirty="0"/>
            </a:br>
            <a:r>
              <a:rPr lang="en-US" altLang="ja-JP" sz="1800" dirty="0"/>
              <a:t>              </a:t>
            </a:r>
            <a:r>
              <a:rPr lang="vi-VN" altLang="ja-JP" sz="1800" dirty="0"/>
              <a:t>4.4 Kỹ thuật đèn báo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152400" y="1981200"/>
            <a:ext cx="8743996" cy="2267123"/>
          </a:xfrm>
        </p:spPr>
        <p:txBody>
          <a:bodyPr>
            <a:normAutofit fontScale="70000" lnSpcReduction="20000"/>
          </a:bodyPr>
          <a:lstStyle/>
          <a:p>
            <a:pPr eaLnBrk="1" hangingPunct="1">
              <a:buFont typeface="Wingdings" pitchFamily="2" charset="2"/>
              <a:buChar char="l"/>
            </a:pPr>
            <a:r>
              <a:rPr lang="en-US" altLang="ja-JP" sz="3200" dirty="0">
                <a:solidFill>
                  <a:schemeClr val="bg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</a:t>
            </a:r>
            <a:r>
              <a:rPr lang="vi-VN" altLang="ja-JP" sz="3200" dirty="0">
                <a:solidFill>
                  <a:schemeClr val="bg1">
                    <a:lumMod val="75000"/>
                  </a:schemeClr>
                </a:solidFill>
              </a:rPr>
              <a:t>hái niệm tài nguyên găng </a:t>
            </a:r>
            <a:endParaRPr lang="en-US" altLang="ja-JP" sz="3200" dirty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3200" dirty="0">
                <a:solidFill>
                  <a:schemeClr val="bg1">
                    <a:lumMod val="75000"/>
                  </a:schemeClr>
                </a:solidFill>
              </a:rPr>
              <a:t>Phương pháp khóa trong </a:t>
            </a:r>
            <a:endParaRPr lang="en-US" altLang="ja-JP" sz="3200" dirty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3200" dirty="0">
                <a:solidFill>
                  <a:schemeClr val="bg1">
                    <a:lumMod val="75000"/>
                  </a:schemeClr>
                </a:solidFill>
              </a:rPr>
              <a:t>Phương pháp kiểm tra và xác lập </a:t>
            </a:r>
            <a:endParaRPr lang="en-US" altLang="ja-JP" sz="3200" dirty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3200" dirty="0">
                <a:solidFill>
                  <a:schemeClr val="accent1">
                    <a:lumMod val="50000"/>
                  </a:schemeClr>
                </a:solidFill>
              </a:rPr>
              <a:t>Kỹ thuật đèn báo </a:t>
            </a:r>
            <a:endParaRPr lang="en-US" altLang="ja-JP" sz="320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3200" dirty="0">
                <a:solidFill>
                  <a:schemeClr val="bg1">
                    <a:lumMod val="85000"/>
                  </a:schemeClr>
                </a:solidFill>
              </a:rPr>
              <a:t>Ví dụ về đồng bộ tiến trình </a:t>
            </a:r>
            <a:endParaRPr lang="en-US" altLang="ja-JP" sz="3200" dirty="0">
              <a:solidFill>
                <a:schemeClr val="bg1">
                  <a:lumMod val="85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3200" dirty="0">
                <a:solidFill>
                  <a:schemeClr val="bg1">
                    <a:lumMod val="85000"/>
                  </a:schemeClr>
                </a:solidFill>
              </a:rPr>
              <a:t>Công cụ điều độ cấp cao</a:t>
            </a:r>
          </a:p>
        </p:txBody>
      </p:sp>
      <p:pic>
        <p:nvPicPr>
          <p:cNvPr id="2050" name="Picture 2" descr="Image result for semaphore">
            <a:extLst>
              <a:ext uri="{FF2B5EF4-FFF2-40B4-BE49-F238E27FC236}">
                <a16:creationId xmlns:a16="http://schemas.microsoft.com/office/drawing/2014/main" id="{36FB826C-C2C2-412D-89B6-303455CBA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458" y="3200400"/>
            <a:ext cx="2002972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404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4. Tài nguyên găng và điều độ tiến trình</a:t>
            </a:r>
            <a:br>
              <a:rPr lang="en-US" altLang="ja-JP" sz="1800" dirty="0"/>
            </a:br>
            <a:r>
              <a:rPr lang="en-US" altLang="ja-JP" sz="1800" dirty="0"/>
              <a:t>               4.1 Khái niệm tài nguyên găng</a:t>
            </a:r>
            <a:br>
              <a:rPr lang="en-US" altLang="ja-JP" sz="1800" dirty="0"/>
            </a:br>
            <a:endParaRPr lang="ja-JP" altLang="en-US" sz="1800" dirty="0"/>
          </a:p>
        </p:txBody>
      </p:sp>
      <p:pic>
        <p:nvPicPr>
          <p:cNvPr id="1026" name="Picture 2" descr="Image result for de den va de trang qua ca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29925"/>
            <a:ext cx="8128001" cy="457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5081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4. Tài nguyên găng và điều độ tiến trình</a:t>
            </a:r>
            <a:br>
              <a:rPr lang="en-US" altLang="ja-JP" sz="1800" dirty="0"/>
            </a:br>
            <a:r>
              <a:rPr lang="en-US" altLang="ja-JP" sz="1800" dirty="0"/>
              <a:t>              4.4.</a:t>
            </a:r>
            <a:r>
              <a:rPr lang="vi-VN" altLang="ja-JP" sz="1800" dirty="0"/>
              <a:t> Kỹ thuật đèn báo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236538" y="12954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en-US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Đèn báo (Semaphore)</a:t>
            </a:r>
            <a:endParaRPr lang="vi-VN" altLang="ja-JP" sz="2000" dirty="0">
              <a:solidFill>
                <a:schemeClr val="bg1"/>
              </a:solidFill>
              <a:latin typeface="Tahoma" charset="0"/>
              <a:ea typeface="HGP明朝E" charset="-128"/>
              <a:cs typeface="Tahoma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08950"/>
            <a:ext cx="7239000" cy="504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76529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4. Tài nguyên găng và điều độ tiến trình</a:t>
            </a:r>
            <a:br>
              <a:rPr lang="en-US" altLang="ja-JP" sz="1800" dirty="0"/>
            </a:br>
            <a:r>
              <a:rPr lang="en-US" altLang="ja-JP" sz="1800" dirty="0"/>
              <a:t>              4.4.</a:t>
            </a:r>
            <a:r>
              <a:rPr lang="vi-VN" altLang="ja-JP" sz="1800" dirty="0"/>
              <a:t> Kỹ thuật đèn báo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236538" y="12954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Sử dụng đèn báo I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1925256"/>
            <a:ext cx="7010400" cy="4589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28679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4. Tài nguyên găng và điều độ tiến trình</a:t>
            </a:r>
            <a:br>
              <a:rPr lang="en-US" altLang="ja-JP" sz="1800" dirty="0"/>
            </a:br>
            <a:r>
              <a:rPr lang="en-US" altLang="ja-JP" sz="1800" dirty="0"/>
              <a:t>              4.4.</a:t>
            </a:r>
            <a:r>
              <a:rPr lang="vi-VN" altLang="ja-JP" sz="1800" dirty="0"/>
              <a:t> Kỹ thuật đèn báo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236538" y="12954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Sử dụng đèn báo II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81200"/>
            <a:ext cx="7391400" cy="4607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80244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4. Tài nguyên găng và điều độ tiến trình</a:t>
            </a:r>
            <a:br>
              <a:rPr lang="en-US" altLang="ja-JP" sz="1800" dirty="0"/>
            </a:br>
            <a:r>
              <a:rPr lang="en-US" altLang="ja-JP" sz="1800" dirty="0"/>
              <a:t>              4.4.</a:t>
            </a:r>
            <a:r>
              <a:rPr lang="vi-VN" altLang="ja-JP" sz="1800" dirty="0"/>
              <a:t> Kỹ thuật đèn báo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236538" y="12954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Hủy bỏ chờ đợi tích cực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44257"/>
            <a:ext cx="7010400" cy="483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24608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4. Tài nguyên găng và điều độ tiến trình</a:t>
            </a:r>
            <a:br>
              <a:rPr lang="en-US" altLang="ja-JP" sz="1800" dirty="0"/>
            </a:br>
            <a:r>
              <a:rPr lang="en-US" altLang="ja-JP" sz="1800" dirty="0"/>
              <a:t>              4.4.</a:t>
            </a:r>
            <a:r>
              <a:rPr lang="vi-VN" altLang="ja-JP" sz="1800" dirty="0"/>
              <a:t> Kỹ thuật đèn báo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236538" y="12954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en-US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Cài đặt đèn báo</a:t>
            </a:r>
            <a:endParaRPr lang="vi-VN" altLang="ja-JP" sz="2000" dirty="0">
              <a:solidFill>
                <a:schemeClr val="bg1"/>
              </a:solidFill>
              <a:latin typeface="Tahoma" charset="0"/>
              <a:ea typeface="HGP明朝E" charset="-128"/>
              <a:cs typeface="Tahoma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057399"/>
            <a:ext cx="7543800" cy="460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56923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4. Tài nguyên găng và điều độ tiến trình</a:t>
            </a:r>
            <a:br>
              <a:rPr lang="en-US" altLang="ja-JP" sz="1800" dirty="0"/>
            </a:br>
            <a:r>
              <a:rPr lang="en-US" altLang="ja-JP" sz="1800" dirty="0"/>
              <a:t>              4.4.</a:t>
            </a:r>
            <a:r>
              <a:rPr lang="vi-VN" altLang="ja-JP" sz="1800" dirty="0"/>
              <a:t> Kỹ thuật đèn báo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236538" y="12954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Sử dụng đèn báo </a:t>
            </a:r>
          </a:p>
        </p:txBody>
      </p:sp>
      <p:pic>
        <p:nvPicPr>
          <p:cNvPr id="2" name="SEMAPHORES - Operating System (Simplified)">
            <a:hlinkClick r:id="" action="ppaction://media"/>
            <a:extLst>
              <a:ext uri="{FF2B5EF4-FFF2-40B4-BE49-F238E27FC236}">
                <a16:creationId xmlns:a16="http://schemas.microsoft.com/office/drawing/2014/main" id="{92A65B62-DF8E-45EE-AEE0-43EB8CD3ACB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661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5866" y="1981200"/>
            <a:ext cx="7552267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77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4. Tài nguyên găng và điều độ tiến trình</a:t>
            </a:r>
            <a:br>
              <a:rPr lang="en-US" altLang="ja-JP" sz="1800" dirty="0"/>
            </a:br>
            <a:r>
              <a:rPr lang="en-US" altLang="ja-JP" sz="1800" dirty="0"/>
              <a:t>              4.4.</a:t>
            </a:r>
            <a:r>
              <a:rPr lang="vi-VN" altLang="ja-JP" sz="1800" dirty="0"/>
              <a:t> Kỹ thuật đèn báo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236538" y="12954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Ví dụ điều độ</a:t>
            </a:r>
          </a:p>
        </p:txBody>
      </p:sp>
      <p:sp>
        <p:nvSpPr>
          <p:cNvPr id="2" name="Rectangle 1"/>
          <p:cNvSpPr/>
          <p:nvPr/>
        </p:nvSpPr>
        <p:spPr>
          <a:xfrm>
            <a:off x="381000" y="2211274"/>
            <a:ext cx="609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P</a:t>
            </a:r>
            <a:r>
              <a:rPr kumimoji="1" lang="en-US" altLang="ja-JP" baseline="-25000" dirty="0">
                <a:solidFill>
                  <a:schemeClr val="tx1"/>
                </a:solidFill>
              </a:rPr>
              <a:t>1</a:t>
            </a:r>
            <a:endParaRPr kumimoji="1" lang="ja-JP" altLang="en-US" baseline="-25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4061" y="3209706"/>
            <a:ext cx="609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P</a:t>
            </a:r>
            <a:r>
              <a:rPr kumimoji="1" lang="en-US" altLang="ja-JP" baseline="-25000" dirty="0">
                <a:solidFill>
                  <a:schemeClr val="tx1"/>
                </a:solidFill>
              </a:rPr>
              <a:t>2</a:t>
            </a:r>
            <a:endParaRPr kumimoji="1" lang="ja-JP" altLang="en-US" baseline="-25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8092" y="4217398"/>
            <a:ext cx="609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P</a:t>
            </a:r>
            <a:r>
              <a:rPr kumimoji="1" lang="en-US" altLang="ja-JP" baseline="-25000" dirty="0">
                <a:solidFill>
                  <a:schemeClr val="tx1"/>
                </a:solidFill>
              </a:rPr>
              <a:t>3</a:t>
            </a:r>
            <a:endParaRPr kumimoji="1" lang="ja-JP" altLang="en-US" baseline="-250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334" y="184194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running</a:t>
            </a:r>
            <a:endParaRPr kumimoji="1" lang="ja-JP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4238" y="2840374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running</a:t>
            </a:r>
            <a:endParaRPr kumimoji="1" lang="ja-JP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74855" y="385884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running</a:t>
            </a:r>
            <a:endParaRPr kumimoji="1" lang="ja-JP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06892" y="4876800"/>
            <a:ext cx="1574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Semaphore S</a:t>
            </a:r>
            <a:endParaRPr kumimoji="1" lang="ja-JP" altLang="en-US" dirty="0"/>
          </a:p>
        </p:txBody>
      </p:sp>
      <p:sp>
        <p:nvSpPr>
          <p:cNvPr id="15" name="Rectangle 14"/>
          <p:cNvSpPr/>
          <p:nvPr/>
        </p:nvSpPr>
        <p:spPr>
          <a:xfrm>
            <a:off x="413549" y="5334000"/>
            <a:ext cx="1567649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S.Value = 1</a:t>
            </a:r>
            <a:endParaRPr kumimoji="1" lang="ja-JP" altLang="en-US" baseline="-25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6892" y="6019800"/>
            <a:ext cx="1567649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S.Ptr</a:t>
            </a:r>
            <a:endParaRPr kumimoji="1" lang="ja-JP" altLang="en-US" baseline="-25000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>
            <a:stCxn id="16" idx="3"/>
          </p:cNvCxnSpPr>
          <p:nvPr/>
        </p:nvCxnSpPr>
        <p:spPr>
          <a:xfrm>
            <a:off x="1974541" y="6248400"/>
            <a:ext cx="616259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90800" y="6096000"/>
            <a:ext cx="762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NULL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68423" y="4800600"/>
            <a:ext cx="8089777" cy="0"/>
          </a:xfrm>
          <a:prstGeom prst="straightConnector1">
            <a:avLst/>
          </a:prstGeom>
          <a:ln w="508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115300" y="4261332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479671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4. Tài nguyên găng và điều độ tiến trình</a:t>
            </a:r>
            <a:br>
              <a:rPr lang="en-US" altLang="ja-JP" sz="1800" dirty="0"/>
            </a:br>
            <a:r>
              <a:rPr lang="en-US" altLang="ja-JP" sz="1800" dirty="0"/>
              <a:t>              4.4.</a:t>
            </a:r>
            <a:r>
              <a:rPr lang="vi-VN" altLang="ja-JP" sz="1800" dirty="0"/>
              <a:t> Kỹ thuật đèn báo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236538" y="12954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Ví dụ điều độ</a:t>
            </a:r>
          </a:p>
        </p:txBody>
      </p:sp>
      <p:sp>
        <p:nvSpPr>
          <p:cNvPr id="2" name="Rectangle 1"/>
          <p:cNvSpPr/>
          <p:nvPr/>
        </p:nvSpPr>
        <p:spPr>
          <a:xfrm>
            <a:off x="381000" y="2211274"/>
            <a:ext cx="609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P</a:t>
            </a:r>
            <a:r>
              <a:rPr kumimoji="1" lang="en-US" altLang="ja-JP" baseline="-25000" dirty="0">
                <a:solidFill>
                  <a:schemeClr val="tx1"/>
                </a:solidFill>
              </a:rPr>
              <a:t>1</a:t>
            </a:r>
            <a:endParaRPr kumimoji="1" lang="ja-JP" altLang="en-US" baseline="-25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4061" y="3209706"/>
            <a:ext cx="609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P</a:t>
            </a:r>
            <a:r>
              <a:rPr kumimoji="1" lang="en-US" altLang="ja-JP" baseline="-25000" dirty="0">
                <a:solidFill>
                  <a:schemeClr val="tx1"/>
                </a:solidFill>
              </a:rPr>
              <a:t>2</a:t>
            </a:r>
            <a:endParaRPr kumimoji="1" lang="ja-JP" altLang="en-US" baseline="-25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8092" y="4217398"/>
            <a:ext cx="609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P</a:t>
            </a:r>
            <a:r>
              <a:rPr kumimoji="1" lang="en-US" altLang="ja-JP" baseline="-25000" dirty="0">
                <a:solidFill>
                  <a:schemeClr val="tx1"/>
                </a:solidFill>
              </a:rPr>
              <a:t>3</a:t>
            </a:r>
            <a:endParaRPr kumimoji="1" lang="ja-JP" altLang="en-US" baseline="-250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334" y="184194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running</a:t>
            </a:r>
            <a:endParaRPr kumimoji="1" lang="ja-JP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4238" y="2840374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running</a:t>
            </a:r>
            <a:endParaRPr kumimoji="1" lang="ja-JP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74855" y="385884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running</a:t>
            </a:r>
            <a:endParaRPr kumimoji="1" lang="ja-JP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06892" y="4876800"/>
            <a:ext cx="1574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Semaphore S</a:t>
            </a:r>
            <a:endParaRPr kumimoji="1" lang="ja-JP" altLang="en-US" dirty="0"/>
          </a:p>
        </p:txBody>
      </p:sp>
      <p:sp>
        <p:nvSpPr>
          <p:cNvPr id="15" name="Rectangle 14"/>
          <p:cNvSpPr/>
          <p:nvPr/>
        </p:nvSpPr>
        <p:spPr>
          <a:xfrm>
            <a:off x="413549" y="5334000"/>
            <a:ext cx="1567649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S.Value = </a:t>
            </a:r>
            <a:r>
              <a:rPr kumimoji="1" lang="en-US" altLang="ja-JP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  <a:endParaRPr kumimoji="1" lang="ja-JP" altLang="en-US" baseline="-250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6892" y="6019800"/>
            <a:ext cx="1567649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S.Ptr</a:t>
            </a:r>
            <a:endParaRPr kumimoji="1" lang="ja-JP" altLang="en-US" baseline="-25000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>
            <a:stCxn id="16" idx="3"/>
          </p:cNvCxnSpPr>
          <p:nvPr/>
        </p:nvCxnSpPr>
        <p:spPr>
          <a:xfrm>
            <a:off x="1974541" y="6248400"/>
            <a:ext cx="616259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90800" y="6096000"/>
            <a:ext cx="762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NULL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68423" y="4800600"/>
            <a:ext cx="8089777" cy="0"/>
          </a:xfrm>
          <a:prstGeom prst="straightConnector1">
            <a:avLst/>
          </a:prstGeom>
          <a:ln w="508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115300" y="4261332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76400" y="2211274"/>
                <a:ext cx="106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P</a:t>
                </a:r>
                <a:r>
                  <a:rPr kumimoji="1" lang="en-US" altLang="ja-JP" baseline="-25000" dirty="0"/>
                  <a:t>1</a:t>
                </a:r>
                <a14:m>
                  <m:oMath xmlns:m="http://schemas.openxmlformats.org/officeDocument/2006/math">
                    <m:r>
                      <a:rPr kumimoji="1" lang="en-US" altLang="ja-JP" i="1" smtClean="0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kumimoji="1" lang="en-US" altLang="ja-JP" dirty="0"/>
                  <a:t>P(S)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2211274"/>
                <a:ext cx="1066800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4571" t="-8333" b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19796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4. Tài nguyên găng và điều độ tiến trình</a:t>
            </a:r>
            <a:br>
              <a:rPr lang="en-US" altLang="ja-JP" sz="1800" dirty="0"/>
            </a:br>
            <a:r>
              <a:rPr lang="en-US" altLang="ja-JP" sz="1800" dirty="0"/>
              <a:t>              4.4.</a:t>
            </a:r>
            <a:r>
              <a:rPr lang="vi-VN" altLang="ja-JP" sz="1800" dirty="0"/>
              <a:t> Kỹ thuật đèn báo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236538" y="12954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Ví dụ điều độ</a:t>
            </a:r>
          </a:p>
        </p:txBody>
      </p:sp>
      <p:sp>
        <p:nvSpPr>
          <p:cNvPr id="2" name="Rectangle 1"/>
          <p:cNvSpPr/>
          <p:nvPr/>
        </p:nvSpPr>
        <p:spPr>
          <a:xfrm>
            <a:off x="381000" y="2211274"/>
            <a:ext cx="609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P</a:t>
            </a:r>
            <a:r>
              <a:rPr kumimoji="1" lang="en-US" altLang="ja-JP" baseline="-25000" dirty="0">
                <a:solidFill>
                  <a:schemeClr val="tx1"/>
                </a:solidFill>
              </a:rPr>
              <a:t>1</a:t>
            </a:r>
            <a:endParaRPr kumimoji="1" lang="ja-JP" altLang="en-US" baseline="-25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4061" y="3209706"/>
            <a:ext cx="609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P</a:t>
            </a:r>
            <a:r>
              <a:rPr kumimoji="1" lang="en-US" altLang="ja-JP" baseline="-25000" dirty="0">
                <a:solidFill>
                  <a:schemeClr val="tx1"/>
                </a:solidFill>
              </a:rPr>
              <a:t>2</a:t>
            </a:r>
            <a:endParaRPr kumimoji="1" lang="ja-JP" altLang="en-US" baseline="-25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8092" y="4217398"/>
            <a:ext cx="609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P</a:t>
            </a:r>
            <a:r>
              <a:rPr kumimoji="1" lang="en-US" altLang="ja-JP" baseline="-25000" dirty="0">
                <a:solidFill>
                  <a:schemeClr val="tx1"/>
                </a:solidFill>
              </a:rPr>
              <a:t>3</a:t>
            </a:r>
            <a:endParaRPr kumimoji="1" lang="ja-JP" altLang="en-US" baseline="-250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334" y="184194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running</a:t>
            </a:r>
            <a:endParaRPr kumimoji="1" lang="ja-JP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4238" y="2840374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block</a:t>
            </a:r>
            <a:endParaRPr kumimoji="1" lang="ja-JP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74855" y="385884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running</a:t>
            </a:r>
            <a:endParaRPr kumimoji="1" lang="ja-JP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06892" y="4876800"/>
            <a:ext cx="1574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Semaphore S</a:t>
            </a:r>
            <a:endParaRPr kumimoji="1" lang="ja-JP" altLang="en-US" dirty="0"/>
          </a:p>
        </p:txBody>
      </p:sp>
      <p:sp>
        <p:nvSpPr>
          <p:cNvPr id="15" name="Rectangle 14"/>
          <p:cNvSpPr/>
          <p:nvPr/>
        </p:nvSpPr>
        <p:spPr>
          <a:xfrm>
            <a:off x="413549" y="5334000"/>
            <a:ext cx="1567649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S.Value = </a:t>
            </a:r>
            <a:r>
              <a:rPr kumimoji="1" lang="en-US" altLang="ja-JP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-1</a:t>
            </a:r>
            <a:endParaRPr kumimoji="1" lang="ja-JP" altLang="en-US" baseline="-250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6892" y="6019800"/>
            <a:ext cx="1567649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S.Ptr</a:t>
            </a:r>
            <a:endParaRPr kumimoji="1" lang="ja-JP" altLang="en-US" baseline="-25000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>
            <a:stCxn id="16" idx="3"/>
          </p:cNvCxnSpPr>
          <p:nvPr/>
        </p:nvCxnSpPr>
        <p:spPr>
          <a:xfrm>
            <a:off x="1974541" y="6248400"/>
            <a:ext cx="616259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68423" y="4800600"/>
            <a:ext cx="8089777" cy="0"/>
          </a:xfrm>
          <a:prstGeom prst="straightConnector1">
            <a:avLst/>
          </a:prstGeom>
          <a:ln w="508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115300" y="4261332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76400" y="2211274"/>
                <a:ext cx="106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P</a:t>
                </a:r>
                <a:r>
                  <a:rPr kumimoji="1" lang="en-US" altLang="ja-JP" baseline="-25000" dirty="0"/>
                  <a:t>1</a:t>
                </a:r>
                <a14:m>
                  <m:oMath xmlns:m="http://schemas.openxmlformats.org/officeDocument/2006/math">
                    <m:r>
                      <a:rPr kumimoji="1" lang="en-US" altLang="ja-JP" i="1" smtClean="0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kumimoji="1" lang="en-US" altLang="ja-JP" dirty="0"/>
                  <a:t>P(S)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2211274"/>
                <a:ext cx="1066800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4571" t="-8333" b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819400" y="3190966"/>
                <a:ext cx="106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P</a:t>
                </a:r>
                <a:r>
                  <a:rPr kumimoji="1" lang="en-US" altLang="ja-JP" baseline="-25000" dirty="0"/>
                  <a:t>2</a:t>
                </a:r>
                <a14:m>
                  <m:oMath xmlns:m="http://schemas.openxmlformats.org/officeDocument/2006/math">
                    <m:r>
                      <a:rPr kumimoji="1" lang="en-US" altLang="ja-JP" i="1" smtClean="0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kumimoji="1" lang="en-US" altLang="ja-JP" dirty="0"/>
                  <a:t>P(S)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3190966"/>
                <a:ext cx="1066800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5143" t="-819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2568975" y="6037604"/>
            <a:ext cx="1567649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PCB2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3167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4. Tài nguyên găng và điều độ tiến trình</a:t>
            </a:r>
            <a:br>
              <a:rPr lang="en-US" altLang="ja-JP" sz="1800" dirty="0"/>
            </a:br>
            <a:r>
              <a:rPr lang="en-US" altLang="ja-JP" sz="1800" dirty="0"/>
              <a:t>              4.4.</a:t>
            </a:r>
            <a:r>
              <a:rPr lang="vi-VN" altLang="ja-JP" sz="1800" dirty="0"/>
              <a:t> Kỹ thuật đèn báo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236538" y="12954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Ví dụ điều độ</a:t>
            </a:r>
          </a:p>
        </p:txBody>
      </p:sp>
      <p:sp>
        <p:nvSpPr>
          <p:cNvPr id="2" name="Rectangle 1"/>
          <p:cNvSpPr/>
          <p:nvPr/>
        </p:nvSpPr>
        <p:spPr>
          <a:xfrm>
            <a:off x="381000" y="2211274"/>
            <a:ext cx="609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P</a:t>
            </a:r>
            <a:r>
              <a:rPr kumimoji="1" lang="en-US" altLang="ja-JP" baseline="-25000" dirty="0">
                <a:solidFill>
                  <a:schemeClr val="tx1"/>
                </a:solidFill>
              </a:rPr>
              <a:t>1</a:t>
            </a:r>
            <a:endParaRPr kumimoji="1" lang="ja-JP" altLang="en-US" baseline="-25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4061" y="3209706"/>
            <a:ext cx="609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P</a:t>
            </a:r>
            <a:r>
              <a:rPr kumimoji="1" lang="en-US" altLang="ja-JP" baseline="-25000" dirty="0">
                <a:solidFill>
                  <a:schemeClr val="tx1"/>
                </a:solidFill>
              </a:rPr>
              <a:t>2</a:t>
            </a:r>
            <a:endParaRPr kumimoji="1" lang="ja-JP" altLang="en-US" baseline="-25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8092" y="4217398"/>
            <a:ext cx="609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P</a:t>
            </a:r>
            <a:r>
              <a:rPr kumimoji="1" lang="en-US" altLang="ja-JP" baseline="-25000" dirty="0">
                <a:solidFill>
                  <a:schemeClr val="tx1"/>
                </a:solidFill>
              </a:rPr>
              <a:t>3</a:t>
            </a:r>
            <a:endParaRPr kumimoji="1" lang="ja-JP" altLang="en-US" baseline="-250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334" y="184194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running</a:t>
            </a:r>
            <a:endParaRPr kumimoji="1" lang="ja-JP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4238" y="2840374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block</a:t>
            </a:r>
            <a:endParaRPr kumimoji="1" lang="ja-JP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74855" y="385884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block</a:t>
            </a:r>
            <a:endParaRPr kumimoji="1" lang="ja-JP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06892" y="4876800"/>
            <a:ext cx="1574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Semaphore S</a:t>
            </a:r>
            <a:endParaRPr kumimoji="1" lang="ja-JP" altLang="en-US" dirty="0"/>
          </a:p>
        </p:txBody>
      </p:sp>
      <p:sp>
        <p:nvSpPr>
          <p:cNvPr id="15" name="Rectangle 14"/>
          <p:cNvSpPr/>
          <p:nvPr/>
        </p:nvSpPr>
        <p:spPr>
          <a:xfrm>
            <a:off x="413549" y="5334000"/>
            <a:ext cx="1567649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S.Value = </a:t>
            </a:r>
            <a:r>
              <a:rPr kumimoji="1" lang="en-US" altLang="ja-JP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-2</a:t>
            </a:r>
            <a:endParaRPr kumimoji="1" lang="ja-JP" altLang="en-US" baseline="-250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6892" y="6019800"/>
            <a:ext cx="1567649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S.Ptr</a:t>
            </a:r>
            <a:endParaRPr kumimoji="1" lang="ja-JP" altLang="en-US" baseline="-25000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>
            <a:stCxn id="16" idx="3"/>
          </p:cNvCxnSpPr>
          <p:nvPr/>
        </p:nvCxnSpPr>
        <p:spPr>
          <a:xfrm>
            <a:off x="1974541" y="6248400"/>
            <a:ext cx="616259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68423" y="4800600"/>
            <a:ext cx="8089777" cy="0"/>
          </a:xfrm>
          <a:prstGeom prst="straightConnector1">
            <a:avLst/>
          </a:prstGeom>
          <a:ln w="508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115300" y="4261332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76400" y="2211274"/>
                <a:ext cx="106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P</a:t>
                </a:r>
                <a:r>
                  <a:rPr kumimoji="1" lang="en-US" altLang="ja-JP" baseline="-25000" dirty="0"/>
                  <a:t>1</a:t>
                </a:r>
                <a14:m>
                  <m:oMath xmlns:m="http://schemas.openxmlformats.org/officeDocument/2006/math">
                    <m:r>
                      <a:rPr kumimoji="1" lang="en-US" altLang="ja-JP" i="1" smtClean="0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kumimoji="1" lang="en-US" altLang="ja-JP" dirty="0"/>
                  <a:t>P(S)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2211274"/>
                <a:ext cx="1066800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4571" t="-8333" b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819400" y="3190966"/>
                <a:ext cx="106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P</a:t>
                </a:r>
                <a:r>
                  <a:rPr kumimoji="1" lang="en-US" altLang="ja-JP" baseline="-25000" dirty="0"/>
                  <a:t>2</a:t>
                </a:r>
                <a14:m>
                  <m:oMath xmlns:m="http://schemas.openxmlformats.org/officeDocument/2006/math">
                    <m:r>
                      <a:rPr kumimoji="1" lang="en-US" altLang="ja-JP" i="1" smtClean="0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kumimoji="1" lang="en-US" altLang="ja-JP" dirty="0"/>
                  <a:t>P(S)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3190966"/>
                <a:ext cx="1066800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5143" t="-819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2568975" y="6037604"/>
            <a:ext cx="1567649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PCB2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038600" y="4217398"/>
                <a:ext cx="106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P</a:t>
                </a:r>
                <a:r>
                  <a:rPr kumimoji="1" lang="en-US" altLang="ja-JP" baseline="-25000" dirty="0"/>
                  <a:t>3</a:t>
                </a:r>
                <a14:m>
                  <m:oMath xmlns:m="http://schemas.openxmlformats.org/officeDocument/2006/math">
                    <m:r>
                      <a:rPr kumimoji="1" lang="en-US" altLang="ja-JP" i="1" smtClean="0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kumimoji="1" lang="en-US" altLang="ja-JP" dirty="0"/>
                  <a:t>P(S)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4217398"/>
                <a:ext cx="1066800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5143" t="-8333" b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>
            <a:off x="4136624" y="6248400"/>
            <a:ext cx="616259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741489" y="6057544"/>
            <a:ext cx="1567649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PCB3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869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4. Tài nguyên găng và điều độ tiến trình</a:t>
            </a:r>
            <a:br>
              <a:rPr lang="en-US" altLang="ja-JP" sz="1800" dirty="0"/>
            </a:br>
            <a:r>
              <a:rPr lang="en-US" altLang="ja-JP" sz="1800" dirty="0"/>
              <a:t>               4.1 Khái niệm tài nguyên găng</a:t>
            </a:r>
            <a:br>
              <a:rPr lang="en-US" altLang="ja-JP" sz="1800" dirty="0"/>
            </a:br>
            <a:endParaRPr lang="ja-JP" altLang="en-US" sz="1800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00200"/>
            <a:ext cx="5943600" cy="4966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53522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4. Tài nguyên găng và điều độ tiến trình</a:t>
            </a:r>
            <a:br>
              <a:rPr lang="en-US" altLang="ja-JP" sz="1800" dirty="0"/>
            </a:br>
            <a:r>
              <a:rPr lang="en-US" altLang="ja-JP" sz="1800" dirty="0"/>
              <a:t>              4.4.</a:t>
            </a:r>
            <a:r>
              <a:rPr lang="vi-VN" altLang="ja-JP" sz="1800" dirty="0"/>
              <a:t> Kỹ thuật đèn báo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236538" y="12954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Ví dụ điều độ</a:t>
            </a:r>
          </a:p>
        </p:txBody>
      </p:sp>
      <p:sp>
        <p:nvSpPr>
          <p:cNvPr id="2" name="Rectangle 1"/>
          <p:cNvSpPr/>
          <p:nvPr/>
        </p:nvSpPr>
        <p:spPr>
          <a:xfrm>
            <a:off x="381000" y="2211274"/>
            <a:ext cx="609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P</a:t>
            </a:r>
            <a:r>
              <a:rPr kumimoji="1" lang="en-US" altLang="ja-JP" baseline="-25000" dirty="0">
                <a:solidFill>
                  <a:schemeClr val="tx1"/>
                </a:solidFill>
              </a:rPr>
              <a:t>1</a:t>
            </a:r>
            <a:endParaRPr kumimoji="1" lang="ja-JP" altLang="en-US" baseline="-25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4061" y="3209706"/>
            <a:ext cx="609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P</a:t>
            </a:r>
            <a:r>
              <a:rPr kumimoji="1" lang="en-US" altLang="ja-JP" baseline="-25000" dirty="0">
                <a:solidFill>
                  <a:schemeClr val="tx1"/>
                </a:solidFill>
              </a:rPr>
              <a:t>2</a:t>
            </a:r>
            <a:endParaRPr kumimoji="1" lang="ja-JP" altLang="en-US" baseline="-25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8092" y="4217398"/>
            <a:ext cx="609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P</a:t>
            </a:r>
            <a:r>
              <a:rPr kumimoji="1" lang="en-US" altLang="ja-JP" baseline="-25000" dirty="0">
                <a:solidFill>
                  <a:schemeClr val="tx1"/>
                </a:solidFill>
              </a:rPr>
              <a:t>3</a:t>
            </a:r>
            <a:endParaRPr kumimoji="1" lang="ja-JP" altLang="en-US" baseline="-250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334" y="184194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running</a:t>
            </a:r>
            <a:endParaRPr kumimoji="1" lang="ja-JP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4238" y="2840374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running</a:t>
            </a:r>
            <a:endParaRPr kumimoji="1" lang="ja-JP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74855" y="385884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block</a:t>
            </a:r>
            <a:endParaRPr kumimoji="1" lang="ja-JP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06892" y="4876800"/>
            <a:ext cx="1574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Semaphore S</a:t>
            </a:r>
            <a:endParaRPr kumimoji="1" lang="ja-JP" altLang="en-US" dirty="0"/>
          </a:p>
        </p:txBody>
      </p:sp>
      <p:sp>
        <p:nvSpPr>
          <p:cNvPr id="15" name="Rectangle 14"/>
          <p:cNvSpPr/>
          <p:nvPr/>
        </p:nvSpPr>
        <p:spPr>
          <a:xfrm>
            <a:off x="413549" y="5334000"/>
            <a:ext cx="1567649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S.Value = </a:t>
            </a:r>
            <a:r>
              <a:rPr kumimoji="1" lang="en-US" altLang="ja-JP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-1</a:t>
            </a:r>
            <a:endParaRPr kumimoji="1" lang="ja-JP" altLang="en-US" baseline="-250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6892" y="6019800"/>
            <a:ext cx="1567649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S.Ptr</a:t>
            </a:r>
            <a:endParaRPr kumimoji="1" lang="ja-JP" altLang="en-US" baseline="-25000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>
            <a:stCxn id="16" idx="3"/>
          </p:cNvCxnSpPr>
          <p:nvPr/>
        </p:nvCxnSpPr>
        <p:spPr>
          <a:xfrm>
            <a:off x="1974541" y="6248400"/>
            <a:ext cx="616259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68423" y="4800600"/>
            <a:ext cx="8089777" cy="0"/>
          </a:xfrm>
          <a:prstGeom prst="straightConnector1">
            <a:avLst/>
          </a:prstGeom>
          <a:ln w="508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115300" y="4261332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76400" y="2211274"/>
                <a:ext cx="106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P</a:t>
                </a:r>
                <a:r>
                  <a:rPr kumimoji="1" lang="en-US" altLang="ja-JP" baseline="-25000" dirty="0"/>
                  <a:t>1</a:t>
                </a:r>
                <a14:m>
                  <m:oMath xmlns:m="http://schemas.openxmlformats.org/officeDocument/2006/math">
                    <m:r>
                      <a:rPr kumimoji="1" lang="en-US" altLang="ja-JP" i="1" smtClean="0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kumimoji="1" lang="en-US" altLang="ja-JP" dirty="0"/>
                  <a:t>P(S)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2211274"/>
                <a:ext cx="1066800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4571" t="-8333" b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819400" y="3190966"/>
                <a:ext cx="106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P</a:t>
                </a:r>
                <a:r>
                  <a:rPr kumimoji="1" lang="en-US" altLang="ja-JP" baseline="-25000" dirty="0"/>
                  <a:t>2</a:t>
                </a:r>
                <a14:m>
                  <m:oMath xmlns:m="http://schemas.openxmlformats.org/officeDocument/2006/math">
                    <m:r>
                      <a:rPr kumimoji="1" lang="en-US" altLang="ja-JP" i="1" smtClean="0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kumimoji="1" lang="en-US" altLang="ja-JP" dirty="0"/>
                  <a:t>P(S)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3190966"/>
                <a:ext cx="1066800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5143" t="-819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2568975" y="6037604"/>
            <a:ext cx="1567649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PCB3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038600" y="4217398"/>
                <a:ext cx="106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P</a:t>
                </a:r>
                <a:r>
                  <a:rPr kumimoji="1" lang="en-US" altLang="ja-JP" baseline="-25000" dirty="0"/>
                  <a:t>3</a:t>
                </a:r>
                <a14:m>
                  <m:oMath xmlns:m="http://schemas.openxmlformats.org/officeDocument/2006/math">
                    <m:r>
                      <a:rPr kumimoji="1" lang="en-US" altLang="ja-JP" i="1" smtClean="0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kumimoji="1" lang="en-US" altLang="ja-JP" dirty="0"/>
                  <a:t>P(S)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4217398"/>
                <a:ext cx="1066800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5143" t="-8333" b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242338" y="2211274"/>
                <a:ext cx="106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P</a:t>
                </a:r>
                <a:r>
                  <a:rPr kumimoji="1" lang="en-US" altLang="ja-JP" baseline="-25000" dirty="0"/>
                  <a:t>1</a:t>
                </a:r>
                <a14:m>
                  <m:oMath xmlns:m="http://schemas.openxmlformats.org/officeDocument/2006/math">
                    <m:r>
                      <a:rPr kumimoji="1" lang="en-US" altLang="ja-JP" i="1" smtClean="0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kumimoji="1" lang="en-US" altLang="ja-JP" dirty="0"/>
                  <a:t>V(S)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338" y="2211274"/>
                <a:ext cx="1066800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5143" t="-8333" b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24078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4. Tài nguyên găng và điều độ tiến trình</a:t>
            </a:r>
            <a:br>
              <a:rPr lang="en-US" altLang="ja-JP" sz="1800" dirty="0"/>
            </a:br>
            <a:r>
              <a:rPr lang="en-US" altLang="ja-JP" sz="1800" dirty="0"/>
              <a:t>              4.4.</a:t>
            </a:r>
            <a:r>
              <a:rPr lang="vi-VN" altLang="ja-JP" sz="1800" dirty="0"/>
              <a:t> Kỹ thuật đèn báo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236538" y="12954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Ví dụ điều độ</a:t>
            </a:r>
          </a:p>
        </p:txBody>
      </p:sp>
      <p:sp>
        <p:nvSpPr>
          <p:cNvPr id="2" name="Rectangle 1"/>
          <p:cNvSpPr/>
          <p:nvPr/>
        </p:nvSpPr>
        <p:spPr>
          <a:xfrm>
            <a:off x="381000" y="2211274"/>
            <a:ext cx="609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P</a:t>
            </a:r>
            <a:r>
              <a:rPr kumimoji="1" lang="en-US" altLang="ja-JP" baseline="-25000" dirty="0">
                <a:solidFill>
                  <a:schemeClr val="tx1"/>
                </a:solidFill>
              </a:rPr>
              <a:t>1</a:t>
            </a:r>
            <a:endParaRPr kumimoji="1" lang="ja-JP" altLang="en-US" baseline="-25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4061" y="3209706"/>
            <a:ext cx="609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P</a:t>
            </a:r>
            <a:r>
              <a:rPr kumimoji="1" lang="en-US" altLang="ja-JP" baseline="-25000" dirty="0">
                <a:solidFill>
                  <a:schemeClr val="tx1"/>
                </a:solidFill>
              </a:rPr>
              <a:t>2</a:t>
            </a:r>
            <a:endParaRPr kumimoji="1" lang="ja-JP" altLang="en-US" baseline="-25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8092" y="4217398"/>
            <a:ext cx="609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P</a:t>
            </a:r>
            <a:r>
              <a:rPr kumimoji="1" lang="en-US" altLang="ja-JP" baseline="-25000" dirty="0">
                <a:solidFill>
                  <a:schemeClr val="tx1"/>
                </a:solidFill>
              </a:rPr>
              <a:t>3</a:t>
            </a:r>
            <a:endParaRPr kumimoji="1" lang="ja-JP" altLang="en-US" baseline="-250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334" y="184194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running</a:t>
            </a:r>
            <a:endParaRPr kumimoji="1" lang="ja-JP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4238" y="2840374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running</a:t>
            </a:r>
            <a:endParaRPr kumimoji="1" lang="ja-JP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74855" y="385884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running</a:t>
            </a:r>
            <a:endParaRPr kumimoji="1" lang="ja-JP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06892" y="4876800"/>
            <a:ext cx="1574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Semaphore S</a:t>
            </a:r>
            <a:endParaRPr kumimoji="1" lang="ja-JP" altLang="en-US" dirty="0"/>
          </a:p>
        </p:txBody>
      </p:sp>
      <p:sp>
        <p:nvSpPr>
          <p:cNvPr id="15" name="Rectangle 14"/>
          <p:cNvSpPr/>
          <p:nvPr/>
        </p:nvSpPr>
        <p:spPr>
          <a:xfrm>
            <a:off x="413549" y="5334000"/>
            <a:ext cx="1567649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S.Value = </a:t>
            </a:r>
            <a:r>
              <a:rPr kumimoji="1" lang="en-US" altLang="ja-JP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  <a:endParaRPr kumimoji="1" lang="ja-JP" altLang="en-US" baseline="-250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6892" y="6019800"/>
            <a:ext cx="1567649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S.Ptr</a:t>
            </a:r>
            <a:endParaRPr kumimoji="1" lang="ja-JP" altLang="en-US" baseline="-25000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>
            <a:stCxn id="16" idx="3"/>
          </p:cNvCxnSpPr>
          <p:nvPr/>
        </p:nvCxnSpPr>
        <p:spPr>
          <a:xfrm>
            <a:off x="1974541" y="6248400"/>
            <a:ext cx="616259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68423" y="4800600"/>
            <a:ext cx="8089777" cy="0"/>
          </a:xfrm>
          <a:prstGeom prst="straightConnector1">
            <a:avLst/>
          </a:prstGeom>
          <a:ln w="508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115300" y="4261332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76400" y="2211274"/>
                <a:ext cx="106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P</a:t>
                </a:r>
                <a:r>
                  <a:rPr kumimoji="1" lang="en-US" altLang="ja-JP" baseline="-25000" dirty="0"/>
                  <a:t>1</a:t>
                </a:r>
                <a14:m>
                  <m:oMath xmlns:m="http://schemas.openxmlformats.org/officeDocument/2006/math">
                    <m:r>
                      <a:rPr kumimoji="1" lang="en-US" altLang="ja-JP" i="1" smtClean="0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kumimoji="1" lang="en-US" altLang="ja-JP" dirty="0"/>
                  <a:t>P(S)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2211274"/>
                <a:ext cx="1066800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4571" t="-8333" b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728245" y="3190966"/>
                <a:ext cx="106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P</a:t>
                </a:r>
                <a:r>
                  <a:rPr kumimoji="1" lang="en-US" altLang="ja-JP" baseline="-25000" dirty="0"/>
                  <a:t>2</a:t>
                </a:r>
                <a14:m>
                  <m:oMath xmlns:m="http://schemas.openxmlformats.org/officeDocument/2006/math">
                    <m:r>
                      <a:rPr kumimoji="1" lang="en-US" altLang="ja-JP" i="1" smtClean="0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kumimoji="1" lang="en-US" altLang="ja-JP" dirty="0"/>
                  <a:t>P(S)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8245" y="3190966"/>
                <a:ext cx="1066800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5143" t="-819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879911" y="4217398"/>
                <a:ext cx="106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P</a:t>
                </a:r>
                <a:r>
                  <a:rPr kumimoji="1" lang="en-US" altLang="ja-JP" baseline="-25000" dirty="0"/>
                  <a:t>3</a:t>
                </a:r>
                <a14:m>
                  <m:oMath xmlns:m="http://schemas.openxmlformats.org/officeDocument/2006/math">
                    <m:r>
                      <a:rPr kumimoji="1" lang="en-US" altLang="ja-JP" i="1" smtClean="0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kumimoji="1" lang="en-US" altLang="ja-JP" dirty="0"/>
                  <a:t>P(S)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911" y="4217398"/>
                <a:ext cx="1066800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4571" t="-8333" b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105400" y="2255208"/>
                <a:ext cx="106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P</a:t>
                </a:r>
                <a:r>
                  <a:rPr kumimoji="1" lang="en-US" altLang="ja-JP" baseline="-25000" dirty="0"/>
                  <a:t>1</a:t>
                </a:r>
                <a14:m>
                  <m:oMath xmlns:m="http://schemas.openxmlformats.org/officeDocument/2006/math">
                    <m:r>
                      <a:rPr kumimoji="1" lang="en-US" altLang="ja-JP" i="1" smtClean="0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kumimoji="1" lang="en-US" altLang="ja-JP" dirty="0"/>
                  <a:t>V(S)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2255208"/>
                <a:ext cx="1066800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5143" t="-819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096000" y="3253640"/>
                <a:ext cx="106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P</a:t>
                </a:r>
                <a:r>
                  <a:rPr kumimoji="1" lang="en-US" altLang="ja-JP" baseline="-25000" dirty="0"/>
                  <a:t>2</a:t>
                </a:r>
                <a14:m>
                  <m:oMath xmlns:m="http://schemas.openxmlformats.org/officeDocument/2006/math">
                    <m:r>
                      <a:rPr kumimoji="1" lang="en-US" altLang="ja-JP" i="1" smtClean="0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kumimoji="1" lang="en-US" altLang="ja-JP" dirty="0"/>
                  <a:t>V(S)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253640"/>
                <a:ext cx="1066800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4571" t="-8333" b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2590800" y="60960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NULL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7906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4. Tài nguyên găng và điều độ tiến trình</a:t>
            </a:r>
            <a:br>
              <a:rPr lang="en-US" altLang="ja-JP" sz="1800" dirty="0"/>
            </a:br>
            <a:r>
              <a:rPr lang="en-US" altLang="ja-JP" sz="1800" dirty="0"/>
              <a:t>              4.4.</a:t>
            </a:r>
            <a:r>
              <a:rPr lang="vi-VN" altLang="ja-JP" sz="1800" dirty="0"/>
              <a:t> Kỹ thuật đèn báo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236538" y="12954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Ví dụ điều độ</a:t>
            </a:r>
          </a:p>
        </p:txBody>
      </p:sp>
      <p:sp>
        <p:nvSpPr>
          <p:cNvPr id="2" name="Rectangle 1"/>
          <p:cNvSpPr/>
          <p:nvPr/>
        </p:nvSpPr>
        <p:spPr>
          <a:xfrm>
            <a:off x="381000" y="2211274"/>
            <a:ext cx="609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P</a:t>
            </a:r>
            <a:r>
              <a:rPr kumimoji="1" lang="en-US" altLang="ja-JP" baseline="-25000" dirty="0">
                <a:solidFill>
                  <a:schemeClr val="tx1"/>
                </a:solidFill>
              </a:rPr>
              <a:t>1</a:t>
            </a:r>
            <a:endParaRPr kumimoji="1" lang="ja-JP" altLang="en-US" baseline="-25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4061" y="3209706"/>
            <a:ext cx="609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P</a:t>
            </a:r>
            <a:r>
              <a:rPr kumimoji="1" lang="en-US" altLang="ja-JP" baseline="-25000" dirty="0">
                <a:solidFill>
                  <a:schemeClr val="tx1"/>
                </a:solidFill>
              </a:rPr>
              <a:t>2</a:t>
            </a:r>
            <a:endParaRPr kumimoji="1" lang="ja-JP" altLang="en-US" baseline="-25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8092" y="4217398"/>
            <a:ext cx="609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P</a:t>
            </a:r>
            <a:r>
              <a:rPr kumimoji="1" lang="en-US" altLang="ja-JP" baseline="-25000" dirty="0">
                <a:solidFill>
                  <a:schemeClr val="tx1"/>
                </a:solidFill>
              </a:rPr>
              <a:t>3</a:t>
            </a:r>
            <a:endParaRPr kumimoji="1" lang="ja-JP" altLang="en-US" baseline="-250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334" y="184194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running</a:t>
            </a:r>
            <a:endParaRPr kumimoji="1" lang="ja-JP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4238" y="2840374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running</a:t>
            </a:r>
            <a:endParaRPr kumimoji="1" lang="ja-JP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74855" y="385884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running</a:t>
            </a:r>
            <a:endParaRPr kumimoji="1" lang="ja-JP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06892" y="4876800"/>
            <a:ext cx="1574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Semaphore S</a:t>
            </a:r>
            <a:endParaRPr kumimoji="1" lang="ja-JP" altLang="en-US" dirty="0"/>
          </a:p>
        </p:txBody>
      </p:sp>
      <p:sp>
        <p:nvSpPr>
          <p:cNvPr id="15" name="Rectangle 14"/>
          <p:cNvSpPr/>
          <p:nvPr/>
        </p:nvSpPr>
        <p:spPr>
          <a:xfrm>
            <a:off x="413549" y="5334000"/>
            <a:ext cx="1567649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S.Value = </a:t>
            </a:r>
            <a:r>
              <a:rPr kumimoji="1" lang="en-US" altLang="ja-JP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kumimoji="1" lang="ja-JP" altLang="en-US" baseline="-250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6892" y="6019800"/>
            <a:ext cx="1567649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S.Ptr</a:t>
            </a:r>
            <a:endParaRPr kumimoji="1" lang="ja-JP" altLang="en-US" baseline="-25000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>
            <a:stCxn id="16" idx="3"/>
          </p:cNvCxnSpPr>
          <p:nvPr/>
        </p:nvCxnSpPr>
        <p:spPr>
          <a:xfrm>
            <a:off x="1974541" y="6248400"/>
            <a:ext cx="616259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68423" y="4800600"/>
            <a:ext cx="8089777" cy="0"/>
          </a:xfrm>
          <a:prstGeom prst="straightConnector1">
            <a:avLst/>
          </a:prstGeom>
          <a:ln w="508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610600" y="4402064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76400" y="2211274"/>
                <a:ext cx="106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P</a:t>
                </a:r>
                <a:r>
                  <a:rPr kumimoji="1" lang="en-US" altLang="ja-JP" baseline="-25000" dirty="0"/>
                  <a:t>1</a:t>
                </a:r>
                <a14:m>
                  <m:oMath xmlns:m="http://schemas.openxmlformats.org/officeDocument/2006/math">
                    <m:r>
                      <a:rPr kumimoji="1" lang="en-US" altLang="ja-JP" i="1" smtClean="0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kumimoji="1" lang="en-US" altLang="ja-JP" dirty="0"/>
                  <a:t>P(S)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2211274"/>
                <a:ext cx="1066800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4571" t="-8333" b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728245" y="3190966"/>
                <a:ext cx="106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P</a:t>
                </a:r>
                <a:r>
                  <a:rPr kumimoji="1" lang="en-US" altLang="ja-JP" baseline="-25000" dirty="0"/>
                  <a:t>2</a:t>
                </a:r>
                <a14:m>
                  <m:oMath xmlns:m="http://schemas.openxmlformats.org/officeDocument/2006/math">
                    <m:r>
                      <a:rPr kumimoji="1" lang="en-US" altLang="ja-JP" i="1" smtClean="0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kumimoji="1" lang="en-US" altLang="ja-JP" dirty="0"/>
                  <a:t>P(S)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8245" y="3190966"/>
                <a:ext cx="1066800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5143" t="-819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879911" y="4217398"/>
                <a:ext cx="106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P</a:t>
                </a:r>
                <a:r>
                  <a:rPr kumimoji="1" lang="en-US" altLang="ja-JP" baseline="-25000" dirty="0"/>
                  <a:t>3</a:t>
                </a:r>
                <a14:m>
                  <m:oMath xmlns:m="http://schemas.openxmlformats.org/officeDocument/2006/math">
                    <m:r>
                      <a:rPr kumimoji="1" lang="en-US" altLang="ja-JP" i="1" smtClean="0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kumimoji="1" lang="en-US" altLang="ja-JP" dirty="0"/>
                  <a:t>P(S)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911" y="4217398"/>
                <a:ext cx="1066800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4571" t="-8333" b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105400" y="2255208"/>
                <a:ext cx="106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P</a:t>
                </a:r>
                <a:r>
                  <a:rPr kumimoji="1" lang="en-US" altLang="ja-JP" baseline="-25000" dirty="0"/>
                  <a:t>1</a:t>
                </a:r>
                <a14:m>
                  <m:oMath xmlns:m="http://schemas.openxmlformats.org/officeDocument/2006/math">
                    <m:r>
                      <a:rPr kumimoji="1" lang="en-US" altLang="ja-JP" i="1" smtClean="0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kumimoji="1" lang="en-US" altLang="ja-JP" dirty="0"/>
                  <a:t>V(S)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2255208"/>
                <a:ext cx="1066800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5143" t="-819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096000" y="3253640"/>
                <a:ext cx="106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P</a:t>
                </a:r>
                <a:r>
                  <a:rPr kumimoji="1" lang="en-US" altLang="ja-JP" baseline="-25000" dirty="0"/>
                  <a:t>2</a:t>
                </a:r>
                <a14:m>
                  <m:oMath xmlns:m="http://schemas.openxmlformats.org/officeDocument/2006/math">
                    <m:r>
                      <a:rPr kumimoji="1" lang="en-US" altLang="ja-JP" i="1" smtClean="0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kumimoji="1" lang="en-US" altLang="ja-JP" dirty="0"/>
                  <a:t>V(S)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253640"/>
                <a:ext cx="1066800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4571" t="-8333" b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288850" y="4201286"/>
                <a:ext cx="106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P</a:t>
                </a:r>
                <a:r>
                  <a:rPr kumimoji="1" lang="en-US" altLang="ja-JP" baseline="-25000" dirty="0"/>
                  <a:t>3</a:t>
                </a:r>
                <a14:m>
                  <m:oMath xmlns:m="http://schemas.openxmlformats.org/officeDocument/2006/math">
                    <m:r>
                      <a:rPr kumimoji="1" lang="en-US" altLang="ja-JP" i="1" smtClean="0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kumimoji="1" lang="en-US" altLang="ja-JP" dirty="0"/>
                  <a:t>V(S)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850" y="4201286"/>
                <a:ext cx="1066800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5143" t="-819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2590800" y="6096000"/>
            <a:ext cx="762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NULL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9433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4. Tài nguyên găng và điều độ tiến trình</a:t>
            </a:r>
            <a:br>
              <a:rPr lang="en-US" altLang="ja-JP" sz="1800" dirty="0"/>
            </a:br>
            <a:r>
              <a:rPr lang="en-US" altLang="ja-JP" sz="1800" dirty="0"/>
              <a:t>              4.4.</a:t>
            </a:r>
            <a:r>
              <a:rPr lang="vi-VN" altLang="ja-JP" sz="1800" dirty="0"/>
              <a:t> Kỹ thuật đèn báo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236538" y="12954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Ví dụ điều độ</a:t>
            </a:r>
          </a:p>
        </p:txBody>
      </p:sp>
      <p:sp>
        <p:nvSpPr>
          <p:cNvPr id="2" name="Rectangle 1"/>
          <p:cNvSpPr/>
          <p:nvPr/>
        </p:nvSpPr>
        <p:spPr>
          <a:xfrm>
            <a:off x="381000" y="2211274"/>
            <a:ext cx="609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P</a:t>
            </a:r>
            <a:r>
              <a:rPr kumimoji="1" lang="en-US" altLang="ja-JP" baseline="-25000" dirty="0">
                <a:solidFill>
                  <a:schemeClr val="tx1"/>
                </a:solidFill>
              </a:rPr>
              <a:t>1</a:t>
            </a:r>
            <a:endParaRPr kumimoji="1" lang="ja-JP" altLang="en-US" baseline="-25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4061" y="3209706"/>
            <a:ext cx="609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P</a:t>
            </a:r>
            <a:r>
              <a:rPr kumimoji="1" lang="en-US" altLang="ja-JP" baseline="-25000" dirty="0">
                <a:solidFill>
                  <a:schemeClr val="tx1"/>
                </a:solidFill>
              </a:rPr>
              <a:t>2</a:t>
            </a:r>
            <a:endParaRPr kumimoji="1" lang="ja-JP" altLang="en-US" baseline="-25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8092" y="4217398"/>
            <a:ext cx="609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P</a:t>
            </a:r>
            <a:r>
              <a:rPr kumimoji="1" lang="en-US" altLang="ja-JP" baseline="-25000" dirty="0">
                <a:solidFill>
                  <a:schemeClr val="tx1"/>
                </a:solidFill>
              </a:rPr>
              <a:t>3</a:t>
            </a:r>
            <a:endParaRPr kumimoji="1" lang="ja-JP" altLang="en-US" baseline="-250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334" y="184194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running</a:t>
            </a:r>
            <a:endParaRPr kumimoji="1" lang="ja-JP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4238" y="2840374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running</a:t>
            </a:r>
            <a:endParaRPr kumimoji="1" lang="ja-JP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74855" y="385884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running</a:t>
            </a:r>
            <a:endParaRPr kumimoji="1" lang="ja-JP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06892" y="4876800"/>
            <a:ext cx="1574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Semaphore S</a:t>
            </a:r>
            <a:endParaRPr kumimoji="1" lang="ja-JP" altLang="en-US" dirty="0"/>
          </a:p>
        </p:txBody>
      </p:sp>
      <p:sp>
        <p:nvSpPr>
          <p:cNvPr id="15" name="Rectangle 14"/>
          <p:cNvSpPr/>
          <p:nvPr/>
        </p:nvSpPr>
        <p:spPr>
          <a:xfrm>
            <a:off x="413549" y="5334000"/>
            <a:ext cx="1567649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S.Value = </a:t>
            </a:r>
            <a:r>
              <a:rPr kumimoji="1" lang="en-US" altLang="ja-JP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kumimoji="1" lang="ja-JP" altLang="en-US" baseline="-250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6892" y="6019800"/>
            <a:ext cx="1567649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S.Ptr</a:t>
            </a:r>
            <a:endParaRPr kumimoji="1" lang="ja-JP" altLang="en-US" baseline="-25000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>
            <a:stCxn id="16" idx="3"/>
          </p:cNvCxnSpPr>
          <p:nvPr/>
        </p:nvCxnSpPr>
        <p:spPr>
          <a:xfrm>
            <a:off x="1974541" y="6248400"/>
            <a:ext cx="616259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68423" y="4800600"/>
            <a:ext cx="8089777" cy="0"/>
          </a:xfrm>
          <a:prstGeom prst="straightConnector1">
            <a:avLst/>
          </a:prstGeom>
          <a:ln w="508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610600" y="4402064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76400" y="2211274"/>
                <a:ext cx="106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P</a:t>
                </a:r>
                <a:r>
                  <a:rPr kumimoji="1" lang="en-US" altLang="ja-JP" baseline="-25000" dirty="0"/>
                  <a:t>1</a:t>
                </a:r>
                <a14:m>
                  <m:oMath xmlns:m="http://schemas.openxmlformats.org/officeDocument/2006/math">
                    <m:r>
                      <a:rPr kumimoji="1" lang="en-US" altLang="ja-JP" i="1" smtClean="0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kumimoji="1" lang="en-US" altLang="ja-JP" dirty="0"/>
                  <a:t>P(S)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2211274"/>
                <a:ext cx="1066800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4571" t="-8333" b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728245" y="3190966"/>
                <a:ext cx="106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P</a:t>
                </a:r>
                <a:r>
                  <a:rPr kumimoji="1" lang="en-US" altLang="ja-JP" baseline="-25000" dirty="0"/>
                  <a:t>2</a:t>
                </a:r>
                <a14:m>
                  <m:oMath xmlns:m="http://schemas.openxmlformats.org/officeDocument/2006/math">
                    <m:r>
                      <a:rPr kumimoji="1" lang="en-US" altLang="ja-JP" i="1" smtClean="0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kumimoji="1" lang="en-US" altLang="ja-JP" dirty="0"/>
                  <a:t>P(S)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8245" y="3190966"/>
                <a:ext cx="1066800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5143" t="-819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879911" y="4217398"/>
                <a:ext cx="106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P</a:t>
                </a:r>
                <a:r>
                  <a:rPr kumimoji="1" lang="en-US" altLang="ja-JP" baseline="-25000" dirty="0"/>
                  <a:t>3</a:t>
                </a:r>
                <a14:m>
                  <m:oMath xmlns:m="http://schemas.openxmlformats.org/officeDocument/2006/math">
                    <m:r>
                      <a:rPr kumimoji="1" lang="en-US" altLang="ja-JP" i="1" smtClean="0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kumimoji="1" lang="en-US" altLang="ja-JP" dirty="0"/>
                  <a:t>P(S)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911" y="4217398"/>
                <a:ext cx="1066800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4571" t="-8333" b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105400" y="2255208"/>
                <a:ext cx="106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P</a:t>
                </a:r>
                <a:r>
                  <a:rPr kumimoji="1" lang="en-US" altLang="ja-JP" baseline="-25000" dirty="0"/>
                  <a:t>1</a:t>
                </a:r>
                <a14:m>
                  <m:oMath xmlns:m="http://schemas.openxmlformats.org/officeDocument/2006/math">
                    <m:r>
                      <a:rPr kumimoji="1" lang="en-US" altLang="ja-JP" i="1" smtClean="0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kumimoji="1" lang="en-US" altLang="ja-JP" dirty="0"/>
                  <a:t>V(S)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2255208"/>
                <a:ext cx="1066800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5143" t="-819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096000" y="3253640"/>
                <a:ext cx="106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P</a:t>
                </a:r>
                <a:r>
                  <a:rPr kumimoji="1" lang="en-US" altLang="ja-JP" baseline="-25000" dirty="0"/>
                  <a:t>2</a:t>
                </a:r>
                <a14:m>
                  <m:oMath xmlns:m="http://schemas.openxmlformats.org/officeDocument/2006/math">
                    <m:r>
                      <a:rPr kumimoji="1" lang="en-US" altLang="ja-JP" i="1" smtClean="0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kumimoji="1" lang="en-US" altLang="ja-JP" dirty="0"/>
                  <a:t>V(S)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253640"/>
                <a:ext cx="1066800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4571" t="-8333" b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288850" y="4201286"/>
                <a:ext cx="106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P</a:t>
                </a:r>
                <a:r>
                  <a:rPr kumimoji="1" lang="en-US" altLang="ja-JP" baseline="-25000" dirty="0"/>
                  <a:t>3</a:t>
                </a:r>
                <a14:m>
                  <m:oMath xmlns:m="http://schemas.openxmlformats.org/officeDocument/2006/math">
                    <m:r>
                      <a:rPr kumimoji="1" lang="en-US" altLang="ja-JP" i="1" smtClean="0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kumimoji="1" lang="en-US" altLang="ja-JP" dirty="0"/>
                  <a:t>V(S)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850" y="4201286"/>
                <a:ext cx="1066800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5143" t="-819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2590800" y="6096000"/>
            <a:ext cx="762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NULL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8847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4. Tài nguyên găng và điều độ tiến trình</a:t>
            </a:r>
            <a:br>
              <a:rPr lang="en-US" altLang="ja-JP" sz="1800" dirty="0"/>
            </a:br>
            <a:r>
              <a:rPr lang="en-US" altLang="ja-JP" sz="1800" dirty="0"/>
              <a:t>              </a:t>
            </a:r>
            <a:r>
              <a:rPr lang="vi-VN" altLang="ja-JP" sz="1800" dirty="0"/>
              <a:t>4.4. Kỹ thuật đèn báo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36538" y="2133600"/>
            <a:ext cx="8743996" cy="762000"/>
          </a:xfrm>
        </p:spPr>
        <p:txBody>
          <a:bodyPr>
            <a:noAutofit/>
          </a:bodyPr>
          <a:lstStyle/>
          <a:p>
            <a:pPr eaLnBrk="1" hangingPunct="1">
              <a:buFont typeface="Wingdings" pitchFamily="2" charset="2"/>
              <a:buChar char="l"/>
            </a:pPr>
            <a:r>
              <a:rPr lang="vi-VN" altLang="ja-JP" sz="2400" dirty="0">
                <a:solidFill>
                  <a:schemeClr val="tx1"/>
                </a:solidFill>
                <a:latin typeface="+mn-lt"/>
              </a:rPr>
              <a:t>Dễ dàng áp dụng cho các hệ thống phức tạp </a:t>
            </a:r>
            <a:endParaRPr lang="en-US" altLang="ja-JP" sz="2400" dirty="0">
              <a:solidFill>
                <a:schemeClr val="tx1"/>
              </a:solidFill>
              <a:latin typeface="+mn-lt"/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2400" dirty="0">
                <a:solidFill>
                  <a:srgbClr val="00B050"/>
                </a:solidFill>
                <a:latin typeface="+mn-lt"/>
              </a:rPr>
              <a:t>Không</a:t>
            </a:r>
            <a:r>
              <a:rPr lang="vi-VN" altLang="ja-JP" sz="2400" dirty="0">
                <a:solidFill>
                  <a:schemeClr val="tx1"/>
                </a:solidFill>
                <a:latin typeface="+mn-lt"/>
              </a:rPr>
              <a:t> tồn tại hiện tượng </a:t>
            </a:r>
            <a:r>
              <a:rPr lang="vi-VN" altLang="ja-JP" sz="2400" dirty="0">
                <a:solidFill>
                  <a:srgbClr val="00B050"/>
                </a:solidFill>
                <a:latin typeface="+mn-lt"/>
              </a:rPr>
              <a:t>chờ đợi tích cực </a:t>
            </a:r>
            <a:endParaRPr lang="en-US" altLang="ja-JP" sz="2400" dirty="0">
              <a:solidFill>
                <a:srgbClr val="00B050"/>
              </a:solidFill>
              <a:latin typeface="+mn-lt"/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2400" dirty="0">
                <a:solidFill>
                  <a:schemeClr val="tx1"/>
                </a:solidFill>
                <a:latin typeface="+mn-lt"/>
              </a:rPr>
              <a:t>Hiệu quả sử dụng phụ thuộc vào người dùng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Nhận xét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733800"/>
            <a:ext cx="1976512" cy="1371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445" y="3756899"/>
            <a:ext cx="1981200" cy="1325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3674784"/>
            <a:ext cx="2154237" cy="1489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428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4. Tài nguyên găng và điều độ tiến trình</a:t>
            </a:r>
            <a:br>
              <a:rPr lang="en-US" altLang="ja-JP" sz="1800" dirty="0"/>
            </a:br>
            <a:r>
              <a:rPr lang="en-US" altLang="ja-JP" sz="1800" dirty="0"/>
              <a:t>              </a:t>
            </a:r>
            <a:r>
              <a:rPr lang="vi-VN" altLang="ja-JP" sz="1800" dirty="0"/>
              <a:t>4.4. Kỹ thuật đèn báo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36538" y="2133600"/>
            <a:ext cx="8743996" cy="762000"/>
          </a:xfrm>
        </p:spPr>
        <p:txBody>
          <a:bodyPr>
            <a:noAutofit/>
          </a:bodyPr>
          <a:lstStyle/>
          <a:p>
            <a:pPr eaLnBrk="1" hangingPunct="1">
              <a:buFont typeface="Wingdings" pitchFamily="2" charset="2"/>
              <a:buChar char="l"/>
            </a:pPr>
            <a:r>
              <a:rPr lang="vi-VN" altLang="ja-JP" sz="2400" dirty="0">
                <a:solidFill>
                  <a:schemeClr val="tx1"/>
                </a:solidFill>
                <a:latin typeface="+mn-lt"/>
              </a:rPr>
              <a:t>Các phép xử lý P(S) và V(S) là không phân chia được </a:t>
            </a:r>
            <a:endParaRPr lang="en-US" altLang="ja-JP" sz="2400" dirty="0">
              <a:solidFill>
                <a:schemeClr val="tx1"/>
              </a:solidFill>
              <a:latin typeface="+mn-lt"/>
            </a:endParaRPr>
          </a:p>
          <a:p>
            <a:pPr marL="0" indent="0" eaLnBrk="1" hangingPunct="1">
              <a:buNone/>
            </a:pPr>
            <a:r>
              <a:rPr lang="vi-VN" altLang="ja-JP" sz="2400" dirty="0">
                <a:solidFill>
                  <a:schemeClr val="tx1"/>
                </a:solidFill>
                <a:latin typeface="+mn-lt"/>
              </a:rPr>
              <a:t>⇒bản thân P(S) và V(S) cũng là 2 tài nguyên găng </a:t>
            </a:r>
            <a:endParaRPr lang="en-US" altLang="ja-JP" sz="2400" dirty="0">
              <a:solidFill>
                <a:schemeClr val="tx1"/>
              </a:solidFill>
              <a:latin typeface="+mn-lt"/>
            </a:endParaRPr>
          </a:p>
          <a:p>
            <a:pPr marL="0" indent="0" eaLnBrk="1" hangingPunct="1">
              <a:buNone/>
            </a:pPr>
            <a:r>
              <a:rPr lang="vi-VN" altLang="ja-JP" sz="2400" dirty="0">
                <a:solidFill>
                  <a:schemeClr val="tx1"/>
                </a:solidFill>
                <a:latin typeface="+mn-lt"/>
              </a:rPr>
              <a:t>⇒Cũng cần điều độ. </a:t>
            </a:r>
            <a:endParaRPr lang="en-US" altLang="ja-JP" sz="2400" dirty="0">
              <a:solidFill>
                <a:schemeClr val="tx1"/>
              </a:solidFill>
              <a:latin typeface="+mn-lt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tx1"/>
                </a:solidFill>
                <a:latin typeface="+mn-lt"/>
              </a:rPr>
              <a:t>Hệ </a:t>
            </a:r>
            <a:r>
              <a:rPr lang="vi-VN" altLang="ja-JP" dirty="0" err="1">
                <a:solidFill>
                  <a:schemeClr val="tx1"/>
                </a:solidFill>
                <a:latin typeface="+mn-lt"/>
              </a:rPr>
              <a:t>thống</a:t>
            </a:r>
            <a:r>
              <a:rPr lang="vi-VN" altLang="ja-JP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ja-JP" dirty="0">
                <a:solidFill>
                  <a:schemeClr val="tx1"/>
                </a:solidFill>
                <a:latin typeface="+mn-lt"/>
              </a:rPr>
              <a:t>1</a:t>
            </a:r>
            <a:r>
              <a:rPr lang="vi-VN" altLang="ja-JP" dirty="0">
                <a:solidFill>
                  <a:schemeClr val="tx1"/>
                </a:solidFill>
                <a:latin typeface="+mn-lt"/>
              </a:rPr>
              <a:t> VXL: </a:t>
            </a:r>
            <a:endParaRPr lang="en-US" altLang="ja-JP" dirty="0">
              <a:solidFill>
                <a:schemeClr val="tx1"/>
              </a:solidFill>
              <a:latin typeface="+mn-lt"/>
            </a:endParaRPr>
          </a:p>
          <a:p>
            <a:pPr lvl="2" eaLnBrk="1" hangingPunct="1"/>
            <a:r>
              <a:rPr lang="vi-VN" altLang="ja-JP" sz="2400" dirty="0">
                <a:solidFill>
                  <a:srgbClr val="00B050"/>
                </a:solidFill>
                <a:latin typeface="+mn-lt"/>
              </a:rPr>
              <a:t>Cấm ngắt </a:t>
            </a:r>
            <a:r>
              <a:rPr lang="vi-VN" altLang="ja-JP" sz="2400" dirty="0">
                <a:solidFill>
                  <a:schemeClr val="tx1"/>
                </a:solidFill>
                <a:latin typeface="+mn-lt"/>
              </a:rPr>
              <a:t>khi thực hiện wait(), signal() </a:t>
            </a:r>
            <a:endParaRPr lang="en-US" altLang="ja-JP" sz="2400" dirty="0">
              <a:solidFill>
                <a:schemeClr val="tx1"/>
              </a:solidFill>
              <a:latin typeface="+mn-lt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tx1"/>
                </a:solidFill>
                <a:latin typeface="+mn-lt"/>
              </a:rPr>
              <a:t>Hệ thống nhiều </a:t>
            </a:r>
            <a:r>
              <a:rPr lang="en-US" altLang="ja-JP" dirty="0">
                <a:solidFill>
                  <a:schemeClr val="tx1"/>
                </a:solidFill>
                <a:latin typeface="+mn-lt"/>
              </a:rPr>
              <a:t>VXL:</a:t>
            </a:r>
          </a:p>
          <a:p>
            <a:pPr lvl="2" eaLnBrk="1" hangingPunct="1"/>
            <a:r>
              <a:rPr lang="vi-VN" altLang="ja-JP" sz="2400" dirty="0">
                <a:solidFill>
                  <a:schemeClr val="tx1"/>
                </a:solidFill>
                <a:latin typeface="+mn-lt"/>
              </a:rPr>
              <a:t>Không thể cấm ngắt trên VXL khác </a:t>
            </a:r>
            <a:endParaRPr lang="en-US" altLang="ja-JP" sz="2400" dirty="0">
              <a:solidFill>
                <a:schemeClr val="tx1"/>
              </a:solidFill>
              <a:latin typeface="+mn-lt"/>
            </a:endParaRPr>
          </a:p>
          <a:p>
            <a:pPr lvl="2" eaLnBrk="1" hangingPunct="1"/>
            <a:r>
              <a:rPr lang="vi-VN" altLang="ja-JP" sz="2400" dirty="0">
                <a:solidFill>
                  <a:schemeClr val="tx1"/>
                </a:solidFill>
                <a:latin typeface="+mn-lt"/>
              </a:rPr>
              <a:t>Có thể dùng phương pháp </a:t>
            </a:r>
            <a:r>
              <a:rPr lang="en-US" altLang="ja-JP" sz="2400" dirty="0" err="1">
                <a:solidFill>
                  <a:srgbClr val="00B050"/>
                </a:solidFill>
                <a:latin typeface="+mn-lt"/>
              </a:rPr>
              <a:t>khóa</a:t>
            </a:r>
            <a:r>
              <a:rPr lang="vi-VN" altLang="ja-JP" sz="2400" dirty="0">
                <a:solidFill>
                  <a:srgbClr val="00B050"/>
                </a:solidFill>
                <a:latin typeface="+mn-lt"/>
              </a:rPr>
              <a:t> </a:t>
            </a:r>
            <a:r>
              <a:rPr lang="en-US" altLang="ja-JP" sz="2400" dirty="0" err="1">
                <a:solidFill>
                  <a:srgbClr val="00B050"/>
                </a:solidFill>
                <a:latin typeface="+mn-lt"/>
              </a:rPr>
              <a:t>trong</a:t>
            </a:r>
            <a:r>
              <a:rPr lang="vi-VN" altLang="ja-JP" sz="2400" dirty="0">
                <a:solidFill>
                  <a:srgbClr val="00B050"/>
                </a:solidFill>
                <a:latin typeface="+mn-lt"/>
              </a:rPr>
              <a:t> </a:t>
            </a:r>
            <a:r>
              <a:rPr lang="vi-VN" altLang="ja-JP" sz="2400" dirty="0">
                <a:solidFill>
                  <a:schemeClr val="tx1"/>
                </a:solidFill>
                <a:latin typeface="+mn-lt"/>
              </a:rPr>
              <a:t>⇒ Hiện tượng chờ đợi tích cực, nhưng thời gian chờ đợi ngắn (10 lệnh)</a:t>
            </a:r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Nhận xét</a:t>
            </a:r>
          </a:p>
        </p:txBody>
      </p:sp>
    </p:spTree>
    <p:extLst>
      <p:ext uri="{BB962C8B-B14F-4D97-AF65-F5344CB8AC3E}">
        <p14:creationId xmlns:p14="http://schemas.microsoft.com/office/powerpoint/2010/main" val="10944086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4. Tài nguyên găng và điều độ tiến trình</a:t>
            </a:r>
            <a:br>
              <a:rPr lang="en-US" altLang="ja-JP" sz="1800" dirty="0"/>
            </a:br>
            <a:r>
              <a:rPr lang="en-US" altLang="ja-JP" sz="1800" dirty="0"/>
              <a:t>              </a:t>
            </a:r>
            <a:r>
              <a:rPr lang="vi-VN" altLang="ja-JP" sz="1800" dirty="0"/>
              <a:t>4.4. Kỹ thuật đèn báo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00002" y="1925444"/>
            <a:ext cx="8743996" cy="4856356"/>
          </a:xfrm>
          <a:solidFill>
            <a:schemeClr val="bg1"/>
          </a:solidFill>
        </p:spPr>
        <p:txBody>
          <a:bodyPr>
            <a:noAutofit/>
          </a:bodyPr>
          <a:lstStyle/>
          <a:p>
            <a:pPr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rgbClr val="7030A0"/>
                </a:solidFill>
                <a:latin typeface="+mn-lt"/>
              </a:rPr>
              <a:t>CreateSemaphore</a:t>
            </a:r>
            <a:r>
              <a:rPr lang="vi-VN" altLang="ja-JP" sz="2000" dirty="0">
                <a:solidFill>
                  <a:schemeClr val="tx1"/>
                </a:solidFill>
                <a:latin typeface="+mn-lt"/>
              </a:rPr>
              <a:t>(. . .) : Tạo một Semaphore </a:t>
            </a:r>
            <a:endParaRPr lang="en-US" altLang="ja-JP" sz="2000" dirty="0">
              <a:solidFill>
                <a:schemeClr val="tx1"/>
              </a:solidFill>
              <a:latin typeface="+mn-lt"/>
            </a:endParaRPr>
          </a:p>
          <a:p>
            <a:pPr lvl="1" eaLnBrk="1" hangingPunct="1"/>
            <a:r>
              <a:rPr lang="vi-VN" altLang="ja-JP" sz="2000" dirty="0">
                <a:solidFill>
                  <a:schemeClr val="tx1"/>
                </a:solidFill>
                <a:latin typeface="+mn-lt"/>
              </a:rPr>
              <a:t>LPSECURITY_ATTRIBUTES lpSemaphoreAttributes </a:t>
            </a:r>
            <a:endParaRPr lang="en-US" altLang="ja-JP" sz="2000" dirty="0">
              <a:solidFill>
                <a:schemeClr val="tx1"/>
              </a:solidFill>
              <a:latin typeface="+mn-lt"/>
            </a:endParaRPr>
          </a:p>
          <a:p>
            <a:pPr marL="303213" lvl="1" indent="0" eaLnBrk="1" hangingPunct="1">
              <a:buNone/>
            </a:pPr>
            <a:r>
              <a:rPr lang="en-US" altLang="ja-JP" sz="2000" dirty="0">
                <a:solidFill>
                  <a:schemeClr val="tx1"/>
                </a:solidFill>
                <a:latin typeface="+mn-lt"/>
              </a:rPr>
              <a:t>   </a:t>
            </a:r>
            <a:r>
              <a:rPr lang="vi-VN" altLang="ja-JP" sz="2000" dirty="0">
                <a:solidFill>
                  <a:schemeClr val="tx1"/>
                </a:solidFill>
                <a:latin typeface="+mn-lt"/>
              </a:rPr>
              <a:t>⇒ Trỏ tới cấu trúc an ninh, thẻ trả về được kế thừa? </a:t>
            </a:r>
            <a:endParaRPr lang="en-US" altLang="ja-JP" sz="2000" dirty="0">
              <a:solidFill>
                <a:schemeClr val="tx1"/>
              </a:solidFill>
              <a:latin typeface="+mn-lt"/>
            </a:endParaRPr>
          </a:p>
          <a:p>
            <a:pPr lvl="1" eaLnBrk="1" hangingPunct="1"/>
            <a:r>
              <a:rPr lang="vi-VN" altLang="ja-JP" sz="2000" dirty="0">
                <a:solidFill>
                  <a:schemeClr val="tx1"/>
                </a:solidFill>
                <a:latin typeface="+mn-lt"/>
              </a:rPr>
              <a:t>LONG InitialCount, ⇒ Giá trị khởi tạo cho đối tượng Semaphore </a:t>
            </a:r>
            <a:endParaRPr lang="en-US" altLang="ja-JP" sz="2000" dirty="0">
              <a:solidFill>
                <a:schemeClr val="tx1"/>
              </a:solidFill>
              <a:latin typeface="+mn-lt"/>
            </a:endParaRPr>
          </a:p>
          <a:p>
            <a:pPr lvl="1" eaLnBrk="1" hangingPunct="1"/>
            <a:r>
              <a:rPr lang="vi-VN" altLang="ja-JP" sz="2000" dirty="0">
                <a:solidFill>
                  <a:schemeClr val="tx1"/>
                </a:solidFill>
                <a:latin typeface="+mn-lt"/>
              </a:rPr>
              <a:t>LONG MaximumCount, ⇒ Giá trị lớn nhất của đối tượng Semaphore </a:t>
            </a:r>
            <a:endParaRPr lang="en-US" altLang="ja-JP" sz="2000" dirty="0">
              <a:solidFill>
                <a:schemeClr val="tx1"/>
              </a:solidFill>
              <a:latin typeface="+mn-lt"/>
            </a:endParaRPr>
          </a:p>
          <a:p>
            <a:pPr lvl="1" eaLnBrk="1" hangingPunct="1"/>
            <a:r>
              <a:rPr lang="vi-VN" altLang="ja-JP" sz="2000" dirty="0">
                <a:solidFill>
                  <a:schemeClr val="tx1"/>
                </a:solidFill>
                <a:latin typeface="+mn-lt"/>
              </a:rPr>
              <a:t>LPCTSTR lpName ⇒ Tên của đối tượng Semaphore</a:t>
            </a:r>
          </a:p>
          <a:p>
            <a:pPr marL="303213" lvl="1" indent="0" eaLnBrk="1" hangingPunct="1">
              <a:buNone/>
            </a:pPr>
            <a:r>
              <a:rPr lang="vi-VN" altLang="ja-JP" sz="2000" dirty="0">
                <a:solidFill>
                  <a:schemeClr val="tx1"/>
                </a:solidFill>
                <a:latin typeface="+mn-lt"/>
              </a:rPr>
              <a:t>Ví dụ </a:t>
            </a:r>
            <a:r>
              <a:rPr lang="vi-VN" altLang="ja-JP" sz="2000" dirty="0">
                <a:solidFill>
                  <a:srgbClr val="00B050"/>
                </a:solidFill>
                <a:latin typeface="+mn-lt"/>
              </a:rPr>
              <a:t>CreateSemaphore(NULL,0,1,NULL); </a:t>
            </a:r>
            <a:endParaRPr lang="en-US" altLang="ja-JP" sz="2000" dirty="0">
              <a:solidFill>
                <a:srgbClr val="00B050"/>
              </a:solidFill>
              <a:latin typeface="+mn-lt"/>
            </a:endParaRPr>
          </a:p>
          <a:p>
            <a:pPr lvl="1" eaLnBrk="1" hangingPunct="1"/>
            <a:r>
              <a:rPr lang="en-US" altLang="ja-JP" sz="2000" dirty="0">
                <a:solidFill>
                  <a:schemeClr val="tx1"/>
                </a:solidFill>
                <a:latin typeface="+mn-lt"/>
              </a:rPr>
              <a:t>T</a:t>
            </a:r>
            <a:r>
              <a:rPr lang="vi-VN" altLang="ja-JP" sz="2000" dirty="0">
                <a:solidFill>
                  <a:schemeClr val="tx1"/>
                </a:solidFill>
                <a:latin typeface="+mn-lt"/>
              </a:rPr>
              <a:t>rả về thẻ (HANDLE) của đối tượng Semaphore hoặc NULL </a:t>
            </a:r>
            <a:endParaRPr lang="en-US" altLang="ja-JP" sz="2000" dirty="0">
              <a:solidFill>
                <a:schemeClr val="tx1"/>
              </a:solidFill>
              <a:latin typeface="+mn-lt"/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rgbClr val="7030A0"/>
                </a:solidFill>
                <a:latin typeface="+mn-lt"/>
              </a:rPr>
              <a:t>WaitForSingleObject</a:t>
            </a:r>
            <a:r>
              <a:rPr lang="vi-VN" altLang="ja-JP" sz="2000" dirty="0">
                <a:solidFill>
                  <a:schemeClr val="tx1"/>
                </a:solidFill>
                <a:latin typeface="+mn-lt"/>
              </a:rPr>
              <a:t>(HANDLE h, DWORD time) </a:t>
            </a:r>
            <a:endParaRPr lang="en-US" altLang="ja-JP" sz="2000" dirty="0">
              <a:solidFill>
                <a:schemeClr val="tx1"/>
              </a:solidFill>
              <a:latin typeface="+mn-lt"/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rgbClr val="7030A0"/>
                </a:solidFill>
                <a:latin typeface="+mn-lt"/>
              </a:rPr>
              <a:t>ReleaseSemaphore</a:t>
            </a:r>
            <a:r>
              <a:rPr lang="vi-VN" altLang="ja-JP" sz="2000" dirty="0">
                <a:solidFill>
                  <a:schemeClr val="tx1"/>
                </a:solidFill>
                <a:latin typeface="+mn-lt"/>
              </a:rPr>
              <a:t> (. . .) </a:t>
            </a:r>
            <a:endParaRPr lang="en-US" altLang="ja-JP" sz="2000" dirty="0">
              <a:solidFill>
                <a:schemeClr val="tx1"/>
              </a:solidFill>
              <a:latin typeface="+mn-lt"/>
            </a:endParaRPr>
          </a:p>
          <a:p>
            <a:pPr lvl="1" eaLnBrk="1" hangingPunct="1"/>
            <a:r>
              <a:rPr lang="vi-VN" altLang="ja-JP" sz="2000" dirty="0">
                <a:solidFill>
                  <a:schemeClr val="tx1"/>
                </a:solidFill>
                <a:latin typeface="+mn-lt"/>
              </a:rPr>
              <a:t>HANDLE hSemaphore, ⇐Thẻ của đối tượng Semaphore </a:t>
            </a:r>
            <a:endParaRPr lang="en-US" altLang="ja-JP" sz="2000" dirty="0">
              <a:solidFill>
                <a:schemeClr val="tx1"/>
              </a:solidFill>
              <a:latin typeface="+mn-lt"/>
            </a:endParaRPr>
          </a:p>
          <a:p>
            <a:pPr lvl="1" eaLnBrk="1" hangingPunct="1"/>
            <a:r>
              <a:rPr lang="vi-VN" altLang="ja-JP" sz="2000" dirty="0">
                <a:solidFill>
                  <a:schemeClr val="tx1"/>
                </a:solidFill>
                <a:latin typeface="+mn-lt"/>
              </a:rPr>
              <a:t>LONG lReleaseCount, ⇐Giá trị được tăng lên, </a:t>
            </a:r>
            <a:endParaRPr lang="en-US" altLang="ja-JP" sz="2000" dirty="0">
              <a:solidFill>
                <a:schemeClr val="tx1"/>
              </a:solidFill>
              <a:latin typeface="+mn-lt"/>
            </a:endParaRPr>
          </a:p>
          <a:p>
            <a:pPr lvl="1" eaLnBrk="1" hangingPunct="1"/>
            <a:r>
              <a:rPr lang="vi-VN" altLang="ja-JP" sz="2000" dirty="0">
                <a:solidFill>
                  <a:schemeClr val="tx1"/>
                </a:solidFill>
                <a:latin typeface="+mn-lt"/>
              </a:rPr>
              <a:t>LPLONG lpPreviousCount ⇐Giá trị trước đó</a:t>
            </a:r>
          </a:p>
          <a:p>
            <a:pPr eaLnBrk="1" hangingPunct="1"/>
            <a:r>
              <a:rPr lang="vi-VN" altLang="ja-JP" sz="2000" dirty="0">
                <a:solidFill>
                  <a:schemeClr val="tx1"/>
                </a:solidFill>
                <a:latin typeface="+mn-lt"/>
              </a:rPr>
              <a:t>Ví dụ: ReleaseSemaphore(S, 1, NULL);</a:t>
            </a:r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436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Đối tượng Semaphore trong WIN32 API</a:t>
            </a:r>
          </a:p>
        </p:txBody>
      </p:sp>
    </p:spTree>
    <p:extLst>
      <p:ext uri="{BB962C8B-B14F-4D97-AF65-F5344CB8AC3E}">
        <p14:creationId xmlns:p14="http://schemas.microsoft.com/office/powerpoint/2010/main" val="35731697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4. Tài nguyên găng và điều độ tiến trình</a:t>
            </a:r>
            <a:br>
              <a:rPr lang="en-US" altLang="ja-JP" sz="1800" dirty="0"/>
            </a:br>
            <a:r>
              <a:rPr lang="en-US" altLang="ja-JP" sz="1800" dirty="0"/>
              <a:t>              </a:t>
            </a:r>
            <a:r>
              <a:rPr lang="vi-VN" altLang="ja-JP" sz="1800" dirty="0"/>
              <a:t>4.4. Kỹ thuật đèn báo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227992" y="1295400"/>
            <a:ext cx="8677275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Ví dụ 1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93193"/>
            <a:ext cx="6910387" cy="500432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24175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4. Tài nguyên găng và điều độ tiến trình</a:t>
            </a:r>
            <a:br>
              <a:rPr lang="en-US" altLang="ja-JP" sz="1800" dirty="0"/>
            </a:br>
            <a:r>
              <a:rPr lang="en-US" altLang="ja-JP" sz="1800" dirty="0"/>
              <a:t>              </a:t>
            </a:r>
            <a:r>
              <a:rPr lang="vi-VN" altLang="ja-JP" sz="1800" dirty="0"/>
              <a:t>4.4. Kỹ thuật đèn báo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227992" y="1295400"/>
            <a:ext cx="8677275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Ví dụ 1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846604"/>
            <a:ext cx="6165308" cy="491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25147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4. Tài nguyên găng và điều độ tiến trình</a:t>
            </a:r>
            <a:br>
              <a:rPr lang="en-US" altLang="ja-JP" sz="1800" dirty="0"/>
            </a:br>
            <a:r>
              <a:rPr lang="en-US" altLang="ja-JP" sz="1800" dirty="0"/>
              <a:t>              </a:t>
            </a:r>
            <a:r>
              <a:rPr lang="vi-VN" altLang="ja-JP" sz="1800" dirty="0"/>
              <a:t>4.</a:t>
            </a:r>
            <a:r>
              <a:rPr lang="en-US" altLang="ja-JP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 </a:t>
            </a:r>
            <a:r>
              <a:rPr lang="vi-VN" altLang="ja-JP" sz="1800" dirty="0"/>
              <a:t>Ví dụ về đồng bộ tiến trình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152400" y="1981200"/>
            <a:ext cx="8743996" cy="2267123"/>
          </a:xfrm>
        </p:spPr>
        <p:txBody>
          <a:bodyPr>
            <a:normAutofit fontScale="70000" lnSpcReduction="20000"/>
          </a:bodyPr>
          <a:lstStyle/>
          <a:p>
            <a:pPr eaLnBrk="1" hangingPunct="1">
              <a:buFont typeface="Wingdings" pitchFamily="2" charset="2"/>
              <a:buChar char="l"/>
            </a:pPr>
            <a:r>
              <a:rPr lang="en-US" altLang="ja-JP" sz="3200" dirty="0">
                <a:solidFill>
                  <a:schemeClr val="bg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</a:t>
            </a:r>
            <a:r>
              <a:rPr lang="vi-VN" altLang="ja-JP" sz="3200" dirty="0">
                <a:solidFill>
                  <a:schemeClr val="bg1">
                    <a:lumMod val="75000"/>
                  </a:schemeClr>
                </a:solidFill>
              </a:rPr>
              <a:t>hái niệm tài nguyên găng </a:t>
            </a:r>
            <a:endParaRPr lang="en-US" altLang="ja-JP" sz="3200" dirty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3200" dirty="0">
                <a:solidFill>
                  <a:schemeClr val="bg1">
                    <a:lumMod val="75000"/>
                  </a:schemeClr>
                </a:solidFill>
              </a:rPr>
              <a:t>Phương pháp khóa trong </a:t>
            </a:r>
            <a:endParaRPr lang="en-US" altLang="ja-JP" sz="3200" dirty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3200" dirty="0">
                <a:solidFill>
                  <a:schemeClr val="bg1">
                    <a:lumMod val="75000"/>
                  </a:schemeClr>
                </a:solidFill>
              </a:rPr>
              <a:t>Phương pháp kiểm tra và xác lập </a:t>
            </a:r>
            <a:endParaRPr lang="en-US" altLang="ja-JP" sz="3200" dirty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3200" dirty="0">
                <a:solidFill>
                  <a:schemeClr val="bg1">
                    <a:lumMod val="75000"/>
                  </a:schemeClr>
                </a:solidFill>
              </a:rPr>
              <a:t>Kỹ thuật đèn báo </a:t>
            </a:r>
            <a:endParaRPr lang="en-US" altLang="ja-JP" sz="3200" dirty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3200" dirty="0">
                <a:solidFill>
                  <a:schemeClr val="accent1">
                    <a:lumMod val="50000"/>
                  </a:schemeClr>
                </a:solidFill>
              </a:rPr>
              <a:t>Ví dụ về đồng bộ tiến trình </a:t>
            </a:r>
            <a:endParaRPr lang="en-US" altLang="ja-JP" sz="320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3200" dirty="0">
                <a:solidFill>
                  <a:schemeClr val="bg1">
                    <a:lumMod val="85000"/>
                  </a:schemeClr>
                </a:solidFill>
              </a:rPr>
              <a:t>Công cụ điều độ cấp cao</a:t>
            </a:r>
          </a:p>
        </p:txBody>
      </p:sp>
    </p:spTree>
    <p:extLst>
      <p:ext uri="{BB962C8B-B14F-4D97-AF65-F5344CB8AC3E}">
        <p14:creationId xmlns:p14="http://schemas.microsoft.com/office/powerpoint/2010/main" val="1761494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4. Tài nguyên găng và điều độ tiến trình</a:t>
            </a:r>
            <a:br>
              <a:rPr lang="en-US" altLang="ja-JP" sz="1800" dirty="0"/>
            </a:br>
            <a:r>
              <a:rPr lang="en-US" altLang="ja-JP" sz="1800" dirty="0"/>
              <a:t>               4.1 Khái niệm tài nguyên găng</a:t>
            </a:r>
            <a:br>
              <a:rPr lang="en-US" altLang="ja-JP" sz="1800" dirty="0"/>
            </a:br>
            <a:endParaRPr lang="ja-JP" altLang="en-US" sz="1800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925" y="1523999"/>
            <a:ext cx="3636352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50693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4. Tài nguyên găng và điều độ tiến trình</a:t>
            </a:r>
            <a:br>
              <a:rPr lang="en-US" altLang="ja-JP" sz="1800" dirty="0"/>
            </a:br>
            <a:r>
              <a:rPr lang="en-US" altLang="ja-JP" sz="1800" dirty="0"/>
              <a:t>              </a:t>
            </a:r>
            <a:r>
              <a:rPr lang="vi-VN" altLang="ja-JP" sz="1800" dirty="0"/>
              <a:t>4.</a:t>
            </a:r>
            <a:r>
              <a:rPr lang="en-US" altLang="ja-JP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 </a:t>
            </a:r>
            <a:r>
              <a:rPr lang="vi-VN" altLang="ja-JP" sz="1800" dirty="0"/>
              <a:t>Ví dụ về đồng bộ tiến trình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152400" y="1981200"/>
            <a:ext cx="8743996" cy="2267123"/>
          </a:xfrm>
        </p:spPr>
        <p:txBody>
          <a:bodyPr>
            <a:normAutofit fontScale="70000" lnSpcReduction="20000"/>
          </a:bodyPr>
          <a:lstStyle/>
          <a:p>
            <a:pPr eaLnBrk="1" hangingPunct="1">
              <a:buFont typeface="Wingdings" pitchFamily="2" charset="2"/>
              <a:buChar char="l"/>
            </a:pPr>
            <a:r>
              <a:rPr lang="vi-VN" altLang="ja-JP" sz="32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 sản xuất-người tiêu thụ (Producer-Consumer) </a:t>
            </a:r>
            <a:endParaRPr lang="en-US" altLang="ja-JP" sz="32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en-US" altLang="ja-JP" sz="32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Bữa ăn tối của t</a:t>
            </a:r>
            <a:r>
              <a:rPr lang="vi-VN" altLang="ja-JP" sz="32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riết gia (Dining Philosophers) </a:t>
            </a:r>
            <a:endParaRPr lang="en-US" altLang="ja-JP" sz="32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32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 đọc và biên tập viên (Readers-Writers) </a:t>
            </a:r>
            <a:endParaRPr lang="en-US" altLang="ja-JP" sz="32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32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 thợ cắt tóc ngủ gật (Sleeping Barber) </a:t>
            </a:r>
            <a:endParaRPr lang="en-US" altLang="ja-JP" sz="32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32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Bathroom Problem </a:t>
            </a:r>
            <a:endParaRPr lang="en-US" altLang="ja-JP" sz="32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32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Đồng bộ theo Barriers</a:t>
            </a:r>
            <a:endParaRPr lang="vi-VN" altLang="ja-JP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5640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vi-VN" altLang="ja-JP" sz="1600" dirty="0"/>
              <a:t>Chương </a:t>
            </a:r>
            <a:r>
              <a:rPr lang="en-US" altLang="ja-JP" sz="1600" dirty="0"/>
              <a:t>2</a:t>
            </a:r>
            <a:r>
              <a:rPr lang="vi-VN" altLang="ja-JP" sz="1600" dirty="0"/>
              <a:t> </a:t>
            </a:r>
            <a:r>
              <a:rPr lang="en-US" altLang="ja-JP" sz="1600" dirty="0"/>
              <a:t>Quản lí tiến trình</a:t>
            </a:r>
            <a:br>
              <a:rPr lang="en-US" altLang="ja-JP" sz="1600" dirty="0"/>
            </a:br>
            <a:r>
              <a:rPr lang="en-US" altLang="ja-JP" sz="1600" dirty="0"/>
              <a:t>          </a:t>
            </a:r>
            <a:r>
              <a:rPr lang="vi-VN" altLang="ja-JP" sz="1600" dirty="0"/>
              <a:t>4. Tài nguyên găng và điều độ tiến trình</a:t>
            </a:r>
            <a:br>
              <a:rPr lang="vi-VN" altLang="ja-JP" sz="1600" dirty="0"/>
            </a:br>
            <a:r>
              <a:rPr lang="vi-VN" altLang="ja-JP" sz="1600" dirty="0"/>
              <a:t>              4.5 Ví dụ về đồng bộ tiến trình</a:t>
            </a:r>
            <a:endParaRPr lang="ja-JP" altLang="en-US" dirty="0"/>
          </a:p>
        </p:txBody>
      </p:sp>
      <p:sp>
        <p:nvSpPr>
          <p:cNvPr id="44034" name="Content Placeholder 1"/>
          <p:cNvSpPr>
            <a:spLocks noGrp="1"/>
          </p:cNvSpPr>
          <p:nvPr>
            <p:ph idx="1"/>
          </p:nvPr>
        </p:nvSpPr>
        <p:spPr>
          <a:xfrm>
            <a:off x="209550" y="1981200"/>
            <a:ext cx="8913813" cy="4876800"/>
          </a:xfrm>
        </p:spPr>
        <p:txBody>
          <a:bodyPr/>
          <a:lstStyle/>
          <a:p>
            <a:pPr marL="0" indent="0">
              <a:buFont typeface="Symbol" pitchFamily="18" charset="2"/>
              <a:buNone/>
            </a:pPr>
            <a:endParaRPr lang="en-US" altLang="ja-JP" sz="1800" dirty="0"/>
          </a:p>
          <a:p>
            <a:pPr marL="0" indent="0">
              <a:buFont typeface="Symbol" pitchFamily="18" charset="2"/>
              <a:buNone/>
            </a:pPr>
            <a:r>
              <a:rPr lang="en-US" altLang="ja-JP" sz="2000" dirty="0"/>
              <a:t>   </a:t>
            </a:r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Bài toán người sản xuất (producer)-người tiêu thụ(consumer) 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493164" y="6398664"/>
            <a:ext cx="4082011" cy="38100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i="1"/>
              <a:t>Producer</a:t>
            </a:r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960967" y="6400800"/>
            <a:ext cx="3843338" cy="3810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i="1" dirty="0"/>
              <a:t>Consumer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441325" y="3807864"/>
            <a:ext cx="4114800" cy="2590800"/>
          </a:xfrm>
          <a:prstGeom prst="roundRect">
            <a:avLst>
              <a:gd name="adj" fmla="val 644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Symbol" pitchFamily="18" charset="2"/>
              <a:buNone/>
            </a:pPr>
            <a:br>
              <a:rPr lang="en-US" altLang="ja-JP" sz="2000" dirty="0"/>
            </a:br>
            <a:r>
              <a:rPr lang="en-US" altLang="ja-JP" dirty="0">
                <a:solidFill>
                  <a:schemeClr val="tx1"/>
                </a:solidFill>
              </a:rPr>
              <a:t>while(1) { 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       /*produce an item in  Buffer*/ 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        while (Counter == BUFFER_SIZE) ; 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                           /*do nothing*/ 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       Buffer[IN] = nextProduced; 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       IN = (IN + 1) % BUFFER_SIZE; 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       Counter++; 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} </a:t>
            </a:r>
          </a:p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952421" y="3848129"/>
            <a:ext cx="3886200" cy="2552671"/>
          </a:xfrm>
          <a:prstGeom prst="roundRect">
            <a:avLst>
              <a:gd name="adj" fmla="val 578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while(1){ 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        while(Counter == 0) ;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                   /*do nothing*/ 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         nextConsumed = Buffer[OUT]; 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         OUT =(OUT + 1) % BUFFER_SIZE; 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        Counter--; /*consume the item in      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                               nextConsumed*/ 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} </a:t>
            </a:r>
          </a:p>
          <a:p>
            <a:pPr algn="ctr"/>
            <a:endParaRPr kumimoji="1" lang="ja-JP" altLang="en-US" dirty="0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981200"/>
            <a:ext cx="475615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74540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vi-VN" altLang="ja-JP" sz="1600" dirty="0"/>
              <a:t>Chương </a:t>
            </a:r>
            <a:r>
              <a:rPr lang="en-US" altLang="ja-JP" sz="1600" dirty="0"/>
              <a:t>2</a:t>
            </a:r>
            <a:r>
              <a:rPr lang="vi-VN" altLang="ja-JP" sz="1600" dirty="0"/>
              <a:t> </a:t>
            </a:r>
            <a:r>
              <a:rPr lang="en-US" altLang="ja-JP" sz="1600" dirty="0"/>
              <a:t>Quản lí tiến trình</a:t>
            </a:r>
            <a:br>
              <a:rPr lang="en-US" altLang="ja-JP" sz="1600" dirty="0"/>
            </a:br>
            <a:r>
              <a:rPr lang="en-US" altLang="ja-JP" sz="1600" dirty="0"/>
              <a:t>          </a:t>
            </a:r>
            <a:r>
              <a:rPr lang="vi-VN" altLang="ja-JP" sz="1600" dirty="0"/>
              <a:t>4. Tài nguyên găng và điều độ tiến trình</a:t>
            </a:r>
            <a:br>
              <a:rPr lang="vi-VN" altLang="ja-JP" sz="1600" dirty="0"/>
            </a:br>
            <a:r>
              <a:rPr lang="vi-VN" altLang="ja-JP" sz="1600" dirty="0"/>
              <a:t>              4.5 Ví dụ về đồng bộ tiến trình</a:t>
            </a:r>
            <a:endParaRPr lang="ja-JP" altLang="en-US" dirty="0"/>
          </a:p>
        </p:txBody>
      </p:sp>
      <p:sp>
        <p:nvSpPr>
          <p:cNvPr id="44034" name="Content Placeholder 1"/>
          <p:cNvSpPr>
            <a:spLocks noGrp="1"/>
          </p:cNvSpPr>
          <p:nvPr>
            <p:ph idx="1"/>
          </p:nvPr>
        </p:nvSpPr>
        <p:spPr>
          <a:xfrm>
            <a:off x="209550" y="1981200"/>
            <a:ext cx="8913813" cy="639648"/>
          </a:xfrm>
        </p:spPr>
        <p:txBody>
          <a:bodyPr>
            <a:normAutofit fontScale="92500" lnSpcReduction="20000"/>
          </a:bodyPr>
          <a:lstStyle/>
          <a:p>
            <a:pPr marL="0" indent="0">
              <a:buFont typeface="Symbol" pitchFamily="18" charset="2"/>
              <a:buNone/>
            </a:pPr>
            <a:endParaRPr lang="en-US" altLang="ja-JP" sz="1800" dirty="0"/>
          </a:p>
          <a:p>
            <a:pPr marL="0" indent="0">
              <a:buFont typeface="Symbol" pitchFamily="18" charset="2"/>
              <a:buNone/>
            </a:pPr>
            <a:r>
              <a:rPr lang="en-US" altLang="ja-JP" sz="2000" dirty="0"/>
              <a:t>   </a:t>
            </a:r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Bài toán người sản xuất (producer)-người tiêu thụ(consumer) 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404740" y="5265374"/>
            <a:ext cx="4082011" cy="38100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i="1"/>
              <a:t>Producer</a:t>
            </a:r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895922" y="5309235"/>
            <a:ext cx="3843338" cy="3810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i="1" dirty="0"/>
              <a:t>Consumer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369732" y="2674574"/>
            <a:ext cx="4114800" cy="2590800"/>
          </a:xfrm>
          <a:prstGeom prst="roundRect">
            <a:avLst>
              <a:gd name="adj" fmla="val 644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Symbol" pitchFamily="18" charset="2"/>
              <a:buNone/>
            </a:pPr>
            <a:br>
              <a:rPr lang="en-US" altLang="ja-JP" sz="2000" dirty="0"/>
            </a:br>
            <a:r>
              <a:rPr lang="en-US" altLang="ja-JP" dirty="0">
                <a:solidFill>
                  <a:schemeClr val="tx1"/>
                </a:solidFill>
              </a:rPr>
              <a:t>while(1) { 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       /*produce a product in  Buffer */ 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      if(Counter==SIZE) block();  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                           /*do nothing*/ 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       Buffer[IN] = nextProduced; 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       IN = (IN + 1) % BUFFER_SIZE; 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       Counter++; 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if(Counter==1) wakeup(Consumer);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} </a:t>
            </a:r>
          </a:p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787929" y="2632710"/>
            <a:ext cx="4189413" cy="2667000"/>
          </a:xfrm>
          <a:prstGeom prst="roundRect">
            <a:avLst>
              <a:gd name="adj" fmla="val 578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while(1){ 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        if(Counter == 0) block();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                   /*do nothing*/ 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         </a:t>
            </a:r>
            <a:r>
              <a:rPr lang="en-US" altLang="ja-JP" dirty="0" err="1">
                <a:solidFill>
                  <a:schemeClr val="tx1"/>
                </a:solidFill>
              </a:rPr>
              <a:t>nextConsumed</a:t>
            </a:r>
            <a:r>
              <a:rPr lang="en-US" altLang="ja-JP" dirty="0">
                <a:solidFill>
                  <a:schemeClr val="tx1"/>
                </a:solidFill>
              </a:rPr>
              <a:t> = Buffer[OUT]; 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         OUT =(OUT + 1) % BUFFER_SIZE; 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        Counter--; 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if(Counter==SIZE-1) wakeup(Producer);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/*consume the item in   Buffer*/ 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} </a:t>
            </a:r>
          </a:p>
          <a:p>
            <a:pPr algn="ctr"/>
            <a:endParaRPr kumimoji="1" lang="ja-JP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37A4F3-BDB9-4305-B6BD-BC77D9A7CB7B}"/>
              </a:ext>
            </a:extLst>
          </p:cNvPr>
          <p:cNvSpPr/>
          <p:nvPr/>
        </p:nvSpPr>
        <p:spPr>
          <a:xfrm>
            <a:off x="369732" y="1974517"/>
            <a:ext cx="59548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: </a:t>
            </a:r>
            <a:r>
              <a:rPr lang="en-US" dirty="0" err="1"/>
              <a:t>Dùng</a:t>
            </a:r>
            <a:r>
              <a:rPr lang="en-US" dirty="0"/>
              <a:t> 1 </a:t>
            </a:r>
            <a:r>
              <a:rPr lang="en-US" dirty="0" err="1"/>
              <a:t>đèn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Mutex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diều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Counter</a:t>
            </a:r>
          </a:p>
          <a:p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: Mutex = 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D6B27A-BFB6-4DAE-AB99-93D6D08BC1FC}"/>
              </a:ext>
            </a:extLst>
          </p:cNvPr>
          <p:cNvSpPr/>
          <p:nvPr/>
        </p:nvSpPr>
        <p:spPr>
          <a:xfrm>
            <a:off x="609600" y="5699760"/>
            <a:ext cx="8129660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Vấn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đề</a:t>
            </a:r>
            <a:r>
              <a:rPr lang="en-US" dirty="0"/>
              <a:t>: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Counter=0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Consumer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counter =&gt;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block()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Producer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counter </a:t>
            </a:r>
            <a:r>
              <a:rPr lang="en-US" dirty="0" err="1"/>
              <a:t>lên</a:t>
            </a:r>
            <a:r>
              <a:rPr lang="en-US" dirty="0"/>
              <a:t> 1 </a:t>
            </a:r>
            <a:r>
              <a:rPr lang="en-US" dirty="0" err="1"/>
              <a:t>và</a:t>
            </a:r>
            <a:r>
              <a:rPr lang="en-US" dirty="0"/>
              <a:t>  </a:t>
            </a:r>
            <a:r>
              <a:rPr lang="en-US" dirty="0" err="1"/>
              <a:t>gọi</a:t>
            </a:r>
            <a:r>
              <a:rPr lang="en-US" dirty="0"/>
              <a:t> wakeup(Consumer)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Consumer</a:t>
            </a:r>
            <a:r>
              <a:rPr lang="en-US" dirty="0"/>
              <a:t> </a:t>
            </a:r>
            <a:r>
              <a:rPr lang="en-US" dirty="0" err="1"/>
              <a:t>ch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bị</a:t>
            </a:r>
            <a:r>
              <a:rPr lang="en-US" dirty="0"/>
              <a:t> block  =&gt;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wakeup()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qua</a:t>
            </a:r>
          </a:p>
        </p:txBody>
      </p:sp>
    </p:spTree>
    <p:extLst>
      <p:ext uri="{BB962C8B-B14F-4D97-AF65-F5344CB8AC3E}">
        <p14:creationId xmlns:p14="http://schemas.microsoft.com/office/powerpoint/2010/main" val="31928486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vi-VN" altLang="ja-JP" sz="1600" dirty="0"/>
              <a:t>Chương </a:t>
            </a:r>
            <a:r>
              <a:rPr lang="en-US" altLang="ja-JP" sz="1600" dirty="0"/>
              <a:t>2</a:t>
            </a:r>
            <a:r>
              <a:rPr lang="vi-VN" altLang="ja-JP" sz="1600" dirty="0"/>
              <a:t> </a:t>
            </a:r>
            <a:r>
              <a:rPr lang="en-US" altLang="ja-JP" sz="1600" dirty="0"/>
              <a:t>Quản lí tiến trình</a:t>
            </a:r>
            <a:br>
              <a:rPr lang="en-US" altLang="ja-JP" sz="1600" dirty="0"/>
            </a:br>
            <a:r>
              <a:rPr lang="en-US" altLang="ja-JP" sz="1600" dirty="0"/>
              <a:t>          </a:t>
            </a:r>
            <a:r>
              <a:rPr lang="vi-VN" altLang="ja-JP" sz="1600" dirty="0"/>
              <a:t>4. Tài nguyên găng và điều độ tiến trình</a:t>
            </a:r>
            <a:br>
              <a:rPr lang="vi-VN" altLang="ja-JP" sz="1600" dirty="0"/>
            </a:br>
            <a:r>
              <a:rPr lang="vi-VN" altLang="ja-JP" sz="1600" dirty="0"/>
              <a:t>              4.5 Ví dụ về đồng bộ tiến trình</a:t>
            </a:r>
            <a:endParaRPr lang="ja-JP" altLang="en-US" dirty="0"/>
          </a:p>
        </p:txBody>
      </p:sp>
      <p:sp>
        <p:nvSpPr>
          <p:cNvPr id="44034" name="Content Placeholder 1"/>
          <p:cNvSpPr>
            <a:spLocks noGrp="1"/>
          </p:cNvSpPr>
          <p:nvPr>
            <p:ph idx="1"/>
          </p:nvPr>
        </p:nvSpPr>
        <p:spPr>
          <a:xfrm>
            <a:off x="209550" y="1981200"/>
            <a:ext cx="8913813" cy="639648"/>
          </a:xfrm>
        </p:spPr>
        <p:txBody>
          <a:bodyPr>
            <a:normAutofit fontScale="92500" lnSpcReduction="20000"/>
          </a:bodyPr>
          <a:lstStyle/>
          <a:p>
            <a:pPr marL="0" indent="0">
              <a:buFont typeface="Symbol" pitchFamily="18" charset="2"/>
              <a:buNone/>
            </a:pPr>
            <a:endParaRPr lang="en-US" altLang="ja-JP" sz="1800" dirty="0"/>
          </a:p>
          <a:p>
            <a:pPr marL="0" indent="0">
              <a:buFont typeface="Symbol" pitchFamily="18" charset="2"/>
              <a:buNone/>
            </a:pPr>
            <a:r>
              <a:rPr lang="en-US" altLang="ja-JP" sz="2000" dirty="0"/>
              <a:t>   </a:t>
            </a:r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Bài toán người sản xuất (producer)-người tiêu thụ(consumer) 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404740" y="4936363"/>
            <a:ext cx="4082011" cy="3810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i="1"/>
              <a:t>Producer</a:t>
            </a:r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895922" y="4936363"/>
            <a:ext cx="3843338" cy="3810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i="1" dirty="0"/>
              <a:t>Consumer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369732" y="2951233"/>
            <a:ext cx="4114800" cy="2001768"/>
          </a:xfrm>
          <a:prstGeom prst="roundRect">
            <a:avLst>
              <a:gd name="adj" fmla="val 644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Symbol" pitchFamily="18" charset="2"/>
              <a:buNone/>
            </a:pPr>
            <a:r>
              <a:rPr lang="en-US" altLang="ja-JP" sz="2000" dirty="0">
                <a:solidFill>
                  <a:schemeClr val="tx1"/>
                </a:solidFill>
              </a:rPr>
              <a:t>do{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sz="2000" dirty="0">
                <a:solidFill>
                  <a:schemeClr val="tx1"/>
                </a:solidFill>
              </a:rPr>
              <a:t>{</a:t>
            </a:r>
            <a:r>
              <a:rPr lang="en-US" altLang="ja-JP" sz="2000" dirty="0" err="1">
                <a:solidFill>
                  <a:schemeClr val="tx1"/>
                </a:solidFill>
              </a:rPr>
              <a:t>Tạo</a:t>
            </a:r>
            <a:r>
              <a:rPr lang="en-US" altLang="ja-JP" sz="2000" dirty="0">
                <a:solidFill>
                  <a:schemeClr val="tx1"/>
                </a:solidFill>
              </a:rPr>
              <a:t> </a:t>
            </a:r>
            <a:r>
              <a:rPr lang="en-US" altLang="ja-JP" sz="2000" dirty="0" err="1">
                <a:solidFill>
                  <a:schemeClr val="tx1"/>
                </a:solidFill>
              </a:rPr>
              <a:t>phần</a:t>
            </a:r>
            <a:r>
              <a:rPr lang="en-US" altLang="ja-JP" sz="2000" dirty="0">
                <a:solidFill>
                  <a:schemeClr val="tx1"/>
                </a:solidFill>
              </a:rPr>
              <a:t> </a:t>
            </a:r>
            <a:r>
              <a:rPr lang="en-US" altLang="ja-JP" sz="2000" dirty="0" err="1">
                <a:solidFill>
                  <a:schemeClr val="tx1"/>
                </a:solidFill>
              </a:rPr>
              <a:t>tử</a:t>
            </a:r>
            <a:r>
              <a:rPr lang="en-US" altLang="ja-JP" sz="2000" dirty="0">
                <a:solidFill>
                  <a:schemeClr val="tx1"/>
                </a:solidFill>
              </a:rPr>
              <a:t> </a:t>
            </a:r>
            <a:r>
              <a:rPr lang="en-US" altLang="ja-JP" sz="2000" dirty="0" err="1">
                <a:solidFill>
                  <a:schemeClr val="tx1"/>
                </a:solidFill>
              </a:rPr>
              <a:t>mới</a:t>
            </a:r>
            <a:r>
              <a:rPr lang="en-US" altLang="ja-JP" sz="2000" dirty="0">
                <a:solidFill>
                  <a:schemeClr val="tx1"/>
                </a:solidFill>
              </a:rPr>
              <a:t>}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sz="2000" dirty="0">
                <a:solidFill>
                  <a:schemeClr val="tx1"/>
                </a:solidFill>
              </a:rPr>
              <a:t>wait(empty);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sz="2000" dirty="0">
                <a:solidFill>
                  <a:schemeClr val="tx1"/>
                </a:solidFill>
              </a:rPr>
              <a:t>{</a:t>
            </a:r>
            <a:r>
              <a:rPr lang="en-US" altLang="ja-JP" sz="2000" dirty="0" err="1">
                <a:solidFill>
                  <a:schemeClr val="tx1"/>
                </a:solidFill>
              </a:rPr>
              <a:t>Đặt</a:t>
            </a:r>
            <a:r>
              <a:rPr lang="en-US" altLang="ja-JP" sz="2000" dirty="0">
                <a:solidFill>
                  <a:schemeClr val="tx1"/>
                </a:solidFill>
              </a:rPr>
              <a:t> </a:t>
            </a:r>
            <a:r>
              <a:rPr lang="en-US" altLang="ja-JP" sz="2000" dirty="0" err="1">
                <a:solidFill>
                  <a:schemeClr val="tx1"/>
                </a:solidFill>
              </a:rPr>
              <a:t>phần</a:t>
            </a:r>
            <a:r>
              <a:rPr lang="en-US" altLang="ja-JP" sz="2000" dirty="0">
                <a:solidFill>
                  <a:schemeClr val="tx1"/>
                </a:solidFill>
              </a:rPr>
              <a:t> </a:t>
            </a:r>
            <a:r>
              <a:rPr lang="en-US" altLang="ja-JP" sz="2000" dirty="0" err="1">
                <a:solidFill>
                  <a:schemeClr val="tx1"/>
                </a:solidFill>
              </a:rPr>
              <a:t>tử</a:t>
            </a:r>
            <a:r>
              <a:rPr lang="en-US" altLang="ja-JP" sz="2000" dirty="0">
                <a:solidFill>
                  <a:schemeClr val="tx1"/>
                </a:solidFill>
              </a:rPr>
              <a:t> </a:t>
            </a:r>
            <a:r>
              <a:rPr lang="en-US" altLang="ja-JP" sz="2000" dirty="0" err="1">
                <a:solidFill>
                  <a:schemeClr val="tx1"/>
                </a:solidFill>
              </a:rPr>
              <a:t>mới</a:t>
            </a:r>
            <a:r>
              <a:rPr lang="en-US" altLang="ja-JP" sz="2000" dirty="0">
                <a:solidFill>
                  <a:schemeClr val="tx1"/>
                </a:solidFill>
              </a:rPr>
              <a:t> </a:t>
            </a:r>
            <a:r>
              <a:rPr lang="en-US" altLang="ja-JP" sz="2000" dirty="0" err="1">
                <a:solidFill>
                  <a:schemeClr val="tx1"/>
                </a:solidFill>
              </a:rPr>
              <a:t>vào</a:t>
            </a:r>
            <a:r>
              <a:rPr lang="en-US" altLang="ja-JP" sz="2000" dirty="0">
                <a:solidFill>
                  <a:schemeClr val="tx1"/>
                </a:solidFill>
              </a:rPr>
              <a:t> Buffer}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sz="2000" dirty="0">
                <a:solidFill>
                  <a:schemeClr val="tx1"/>
                </a:solidFill>
              </a:rPr>
              <a:t>signal(full);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sz="2000" dirty="0">
                <a:solidFill>
                  <a:schemeClr val="tx1"/>
                </a:solidFill>
              </a:rPr>
              <a:t>} while (1);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863430" y="2951232"/>
            <a:ext cx="3843339" cy="2001768"/>
          </a:xfrm>
          <a:prstGeom prst="roundRect">
            <a:avLst>
              <a:gd name="adj" fmla="val 578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do{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wait(full);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{</a:t>
            </a:r>
            <a:r>
              <a:rPr lang="en-US" altLang="ja-JP" dirty="0" err="1">
                <a:solidFill>
                  <a:schemeClr val="tx1"/>
                </a:solidFill>
              </a:rPr>
              <a:t>Lấy</a:t>
            </a:r>
            <a:r>
              <a:rPr lang="en-US" altLang="ja-JP" dirty="0">
                <a:solidFill>
                  <a:schemeClr val="tx1"/>
                </a:solidFill>
              </a:rPr>
              <a:t> 1 </a:t>
            </a:r>
            <a:r>
              <a:rPr lang="en-US" altLang="ja-JP" dirty="0" err="1">
                <a:solidFill>
                  <a:schemeClr val="tx1"/>
                </a:solidFill>
              </a:rPr>
              <a:t>phần</a:t>
            </a:r>
            <a:r>
              <a:rPr lang="en-US" altLang="ja-JP" dirty="0">
                <a:solidFill>
                  <a:schemeClr val="tx1"/>
                </a:solidFill>
              </a:rPr>
              <a:t> </a:t>
            </a:r>
            <a:r>
              <a:rPr lang="en-US" altLang="ja-JP" dirty="0" err="1">
                <a:solidFill>
                  <a:schemeClr val="tx1"/>
                </a:solidFill>
              </a:rPr>
              <a:t>tử</a:t>
            </a:r>
            <a:r>
              <a:rPr lang="en-US" altLang="ja-JP" dirty="0">
                <a:solidFill>
                  <a:schemeClr val="tx1"/>
                </a:solidFill>
              </a:rPr>
              <a:t> </a:t>
            </a:r>
            <a:r>
              <a:rPr lang="en-US" altLang="ja-JP" dirty="0" err="1">
                <a:solidFill>
                  <a:schemeClr val="tx1"/>
                </a:solidFill>
              </a:rPr>
              <a:t>trong</a:t>
            </a:r>
            <a:r>
              <a:rPr lang="en-US" altLang="ja-JP" dirty="0">
                <a:solidFill>
                  <a:schemeClr val="tx1"/>
                </a:solidFill>
              </a:rPr>
              <a:t> Buffer}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signal(empty);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{</a:t>
            </a:r>
            <a:r>
              <a:rPr lang="en-US" altLang="ja-JP" dirty="0" err="1">
                <a:solidFill>
                  <a:schemeClr val="tx1"/>
                </a:solidFill>
              </a:rPr>
              <a:t>Xử</a:t>
            </a:r>
            <a:r>
              <a:rPr lang="en-US" altLang="ja-JP" dirty="0">
                <a:solidFill>
                  <a:schemeClr val="tx1"/>
                </a:solidFill>
              </a:rPr>
              <a:t> </a:t>
            </a:r>
            <a:r>
              <a:rPr lang="en-US" altLang="ja-JP" dirty="0" err="1">
                <a:solidFill>
                  <a:schemeClr val="tx1"/>
                </a:solidFill>
              </a:rPr>
              <a:t>lý</a:t>
            </a:r>
            <a:r>
              <a:rPr lang="en-US" altLang="ja-JP" dirty="0">
                <a:solidFill>
                  <a:schemeClr val="tx1"/>
                </a:solidFill>
              </a:rPr>
              <a:t> </a:t>
            </a:r>
            <a:r>
              <a:rPr lang="en-US" altLang="ja-JP" dirty="0" err="1">
                <a:solidFill>
                  <a:schemeClr val="tx1"/>
                </a:solidFill>
              </a:rPr>
              <a:t>phần</a:t>
            </a:r>
            <a:r>
              <a:rPr lang="en-US" altLang="ja-JP" dirty="0">
                <a:solidFill>
                  <a:schemeClr val="tx1"/>
                </a:solidFill>
              </a:rPr>
              <a:t> </a:t>
            </a:r>
            <a:r>
              <a:rPr lang="en-US" altLang="ja-JP" dirty="0" err="1">
                <a:solidFill>
                  <a:schemeClr val="tx1"/>
                </a:solidFill>
              </a:rPr>
              <a:t>tử</a:t>
            </a:r>
            <a:r>
              <a:rPr lang="en-US" altLang="ja-JP" dirty="0">
                <a:solidFill>
                  <a:schemeClr val="tx1"/>
                </a:solidFill>
              </a:rPr>
              <a:t> </a:t>
            </a:r>
            <a:r>
              <a:rPr lang="en-US" altLang="ja-JP" dirty="0" err="1">
                <a:solidFill>
                  <a:schemeClr val="tx1"/>
                </a:solidFill>
              </a:rPr>
              <a:t>vừa</a:t>
            </a:r>
            <a:r>
              <a:rPr lang="en-US" altLang="ja-JP" dirty="0">
                <a:solidFill>
                  <a:schemeClr val="tx1"/>
                </a:solidFill>
              </a:rPr>
              <a:t> </a:t>
            </a:r>
            <a:r>
              <a:rPr lang="en-US" altLang="ja-JP" dirty="0" err="1">
                <a:solidFill>
                  <a:schemeClr val="tx1"/>
                </a:solidFill>
              </a:rPr>
              <a:t>lấy</a:t>
            </a:r>
            <a:r>
              <a:rPr lang="en-US" altLang="ja-JP" dirty="0">
                <a:solidFill>
                  <a:schemeClr val="tx1"/>
                </a:solidFill>
              </a:rPr>
              <a:t> ra}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} while (1);</a:t>
            </a:r>
            <a:endParaRPr kumimoji="1" lang="ja-JP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37A4F3-BDB9-4305-B6BD-BC77D9A7CB7B}"/>
              </a:ext>
            </a:extLst>
          </p:cNvPr>
          <p:cNvSpPr/>
          <p:nvPr/>
        </p:nvSpPr>
        <p:spPr>
          <a:xfrm>
            <a:off x="369732" y="1974517"/>
            <a:ext cx="59548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2: </a:t>
            </a:r>
            <a:r>
              <a:rPr lang="en-US" dirty="0" err="1"/>
              <a:t>Dùng</a:t>
            </a:r>
            <a:r>
              <a:rPr lang="en-US" dirty="0"/>
              <a:t> 2 </a:t>
            </a:r>
            <a:r>
              <a:rPr lang="en-US" dirty="0" err="1"/>
              <a:t>đèn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full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</a:rPr>
              <a:t>empty </a:t>
            </a: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: </a:t>
            </a:r>
          </a:p>
          <a:p>
            <a:r>
              <a:rPr lang="en-US" dirty="0">
                <a:solidFill>
                  <a:srgbClr val="7030A0"/>
                </a:solidFill>
              </a:rPr>
              <a:t>full</a:t>
            </a:r>
            <a:r>
              <a:rPr lang="en-US" dirty="0">
                <a:sym typeface="Wingdings" panose="05000000000000000000" pitchFamily="2" charset="2"/>
              </a:rPr>
              <a:t>  </a:t>
            </a:r>
            <a:r>
              <a:rPr lang="en-US" dirty="0"/>
              <a:t>0 :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buffer</a:t>
            </a:r>
          </a:p>
          <a:p>
            <a:r>
              <a:rPr lang="en-US" dirty="0" err="1">
                <a:solidFill>
                  <a:srgbClr val="7030A0"/>
                </a:solidFill>
              </a:rPr>
              <a:t>empty</a:t>
            </a:r>
            <a:r>
              <a:rPr lang="en-US" dirty="0" err="1">
                <a:sym typeface="Wingdings" panose="05000000000000000000" pitchFamily="2" charset="2"/>
              </a:rPr>
              <a:t></a:t>
            </a:r>
            <a:r>
              <a:rPr lang="en-US" dirty="0" err="1"/>
              <a:t>BUFFER_SIZE</a:t>
            </a:r>
            <a:r>
              <a:rPr lang="en-US" dirty="0"/>
              <a:t>: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chỗ</a:t>
            </a:r>
            <a:r>
              <a:rPr lang="en-US" dirty="0"/>
              <a:t> </a:t>
            </a:r>
            <a:r>
              <a:rPr lang="en-US" dirty="0" err="1"/>
              <a:t>trống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buffer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D8FF20-8C18-445A-80E1-B48BF5432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5382936"/>
            <a:ext cx="6684145" cy="13337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EB5CBB-484A-461B-894B-B6669A7DA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5405785"/>
            <a:ext cx="6684145" cy="13072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D1AEDF-058F-49FE-B7D7-66C46B04F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490" y="5452803"/>
            <a:ext cx="6684146" cy="12779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850EAB-6021-491A-904C-465AC750FB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378" y="5461233"/>
            <a:ext cx="6641313" cy="1346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853AD9-FC3E-4BA8-8F5F-3CFA994A80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184" y="5472838"/>
            <a:ext cx="6641313" cy="12988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6BBCD2-098C-4AC8-9534-3765D7E309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990" y="5411458"/>
            <a:ext cx="6661016" cy="13337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074C76-0BDB-4347-9014-976E103EE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7378" y="5486400"/>
            <a:ext cx="6637119" cy="12124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0FD409-9D60-470F-86ED-FF58F36F82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8320" y="5500407"/>
            <a:ext cx="6660926" cy="13337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006B7A-BD7C-41DF-8666-D3C1476E4A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3581" y="5478958"/>
            <a:ext cx="6637119" cy="12994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70251C6-A9E1-4F8C-A65B-931E6507AB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3308" y="5446568"/>
            <a:ext cx="6792497" cy="1333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8885081-DF19-40CC-84A4-C208C92F0F5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0086" y="5479299"/>
            <a:ext cx="6725171" cy="13107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FF5CCA-B735-436F-B253-1687C03DA1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0086" y="5460230"/>
            <a:ext cx="6739335" cy="133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69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vi-VN" altLang="ja-JP" sz="1600" dirty="0"/>
              <a:t>Chương </a:t>
            </a:r>
            <a:r>
              <a:rPr lang="en-US" altLang="ja-JP" sz="1600" dirty="0"/>
              <a:t>2</a:t>
            </a:r>
            <a:r>
              <a:rPr lang="vi-VN" altLang="ja-JP" sz="1600" dirty="0"/>
              <a:t> </a:t>
            </a:r>
            <a:r>
              <a:rPr lang="en-US" altLang="ja-JP" sz="1600" dirty="0"/>
              <a:t>Quản lí tiến trình</a:t>
            </a:r>
            <a:br>
              <a:rPr lang="en-US" altLang="ja-JP" sz="1600" dirty="0"/>
            </a:br>
            <a:r>
              <a:rPr lang="en-US" altLang="ja-JP" sz="1600" dirty="0"/>
              <a:t>          </a:t>
            </a:r>
            <a:r>
              <a:rPr lang="vi-VN" altLang="ja-JP" sz="1600" dirty="0"/>
              <a:t>4. Tài nguyên găng và điều độ tiến trình</a:t>
            </a:r>
            <a:br>
              <a:rPr lang="vi-VN" altLang="ja-JP" sz="1600" dirty="0"/>
            </a:br>
            <a:r>
              <a:rPr lang="vi-VN" altLang="ja-JP" sz="1600" dirty="0"/>
              <a:t>              4.5 Ví dụ về đồng bộ tiến trình</a:t>
            </a:r>
            <a:endParaRPr lang="ja-JP" altLang="en-US" dirty="0"/>
          </a:p>
        </p:txBody>
      </p:sp>
      <p:sp>
        <p:nvSpPr>
          <p:cNvPr id="44034" name="Content Placeholder 1"/>
          <p:cNvSpPr>
            <a:spLocks noGrp="1"/>
          </p:cNvSpPr>
          <p:nvPr>
            <p:ph idx="1"/>
          </p:nvPr>
        </p:nvSpPr>
        <p:spPr>
          <a:xfrm>
            <a:off x="209550" y="1981200"/>
            <a:ext cx="8913813" cy="639648"/>
          </a:xfrm>
        </p:spPr>
        <p:txBody>
          <a:bodyPr>
            <a:normAutofit fontScale="92500" lnSpcReduction="20000"/>
          </a:bodyPr>
          <a:lstStyle/>
          <a:p>
            <a:pPr marL="0" indent="0">
              <a:buFont typeface="Symbol" pitchFamily="18" charset="2"/>
              <a:buNone/>
            </a:pPr>
            <a:endParaRPr lang="en-US" altLang="ja-JP" sz="1800" dirty="0"/>
          </a:p>
          <a:p>
            <a:pPr marL="0" indent="0">
              <a:buFont typeface="Symbol" pitchFamily="18" charset="2"/>
              <a:buNone/>
            </a:pPr>
            <a:r>
              <a:rPr lang="en-US" altLang="ja-JP" sz="2000" dirty="0"/>
              <a:t>   </a:t>
            </a:r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Bài toán người sản xuất (producer)-người tiêu thụ(consumer) 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404740" y="6052139"/>
            <a:ext cx="4082011" cy="3810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i="1"/>
              <a:t>Producer</a:t>
            </a:r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895922" y="6096000"/>
            <a:ext cx="3843338" cy="3810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i="1" dirty="0"/>
              <a:t>Consumer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369732" y="3461339"/>
            <a:ext cx="4114800" cy="2590800"/>
          </a:xfrm>
          <a:prstGeom prst="roundRect">
            <a:avLst>
              <a:gd name="adj" fmla="val 644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Symbol" pitchFamily="18" charset="2"/>
              <a:buNone/>
            </a:pPr>
            <a:br>
              <a:rPr lang="en-US" altLang="ja-JP" sz="2000" dirty="0"/>
            </a:br>
            <a:r>
              <a:rPr lang="en-US" altLang="ja-JP" dirty="0">
                <a:solidFill>
                  <a:schemeClr val="tx1"/>
                </a:solidFill>
              </a:rPr>
              <a:t>do{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         {</a:t>
            </a:r>
            <a:r>
              <a:rPr lang="en-US" altLang="ja-JP" dirty="0" err="1">
                <a:solidFill>
                  <a:schemeClr val="tx1"/>
                </a:solidFill>
              </a:rPr>
              <a:t>Tạo</a:t>
            </a:r>
            <a:r>
              <a:rPr lang="en-US" altLang="ja-JP" dirty="0">
                <a:solidFill>
                  <a:schemeClr val="tx1"/>
                </a:solidFill>
              </a:rPr>
              <a:t> </a:t>
            </a:r>
            <a:r>
              <a:rPr lang="en-US" altLang="ja-JP" dirty="0" err="1">
                <a:solidFill>
                  <a:schemeClr val="tx1"/>
                </a:solidFill>
              </a:rPr>
              <a:t>phần</a:t>
            </a:r>
            <a:r>
              <a:rPr lang="en-US" altLang="ja-JP" dirty="0">
                <a:solidFill>
                  <a:schemeClr val="tx1"/>
                </a:solidFill>
              </a:rPr>
              <a:t> </a:t>
            </a:r>
            <a:r>
              <a:rPr lang="en-US" altLang="ja-JP" dirty="0" err="1">
                <a:solidFill>
                  <a:schemeClr val="tx1"/>
                </a:solidFill>
              </a:rPr>
              <a:t>tử</a:t>
            </a:r>
            <a:r>
              <a:rPr lang="en-US" altLang="ja-JP" dirty="0">
                <a:solidFill>
                  <a:schemeClr val="tx1"/>
                </a:solidFill>
              </a:rPr>
              <a:t> </a:t>
            </a:r>
            <a:r>
              <a:rPr lang="en-US" altLang="ja-JP" dirty="0" err="1">
                <a:solidFill>
                  <a:schemeClr val="tx1"/>
                </a:solidFill>
              </a:rPr>
              <a:t>mới</a:t>
            </a:r>
            <a:r>
              <a:rPr lang="en-US" altLang="ja-JP" dirty="0">
                <a:solidFill>
                  <a:schemeClr val="tx1"/>
                </a:solidFill>
              </a:rPr>
              <a:t>}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         wait(empty);</a:t>
            </a:r>
          </a:p>
          <a:p>
            <a:r>
              <a:rPr lang="en-US" altLang="ja-JP" dirty="0">
                <a:solidFill>
                  <a:srgbClr val="7030A0"/>
                </a:solidFill>
              </a:rPr>
              <a:t>         wait(mutex);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         {</a:t>
            </a:r>
            <a:r>
              <a:rPr lang="en-US" altLang="ja-JP" dirty="0" err="1">
                <a:solidFill>
                  <a:schemeClr val="tx1"/>
                </a:solidFill>
              </a:rPr>
              <a:t>Đặt</a:t>
            </a:r>
            <a:r>
              <a:rPr lang="en-US" altLang="ja-JP" dirty="0">
                <a:solidFill>
                  <a:schemeClr val="tx1"/>
                </a:solidFill>
              </a:rPr>
              <a:t> </a:t>
            </a:r>
            <a:r>
              <a:rPr lang="en-US" altLang="ja-JP" dirty="0" err="1">
                <a:solidFill>
                  <a:schemeClr val="tx1"/>
                </a:solidFill>
              </a:rPr>
              <a:t>phần</a:t>
            </a:r>
            <a:r>
              <a:rPr lang="en-US" altLang="ja-JP" dirty="0">
                <a:solidFill>
                  <a:schemeClr val="tx1"/>
                </a:solidFill>
              </a:rPr>
              <a:t> </a:t>
            </a:r>
            <a:r>
              <a:rPr lang="en-US" altLang="ja-JP" dirty="0" err="1">
                <a:solidFill>
                  <a:schemeClr val="tx1"/>
                </a:solidFill>
              </a:rPr>
              <a:t>tử</a:t>
            </a:r>
            <a:r>
              <a:rPr lang="en-US" altLang="ja-JP" dirty="0">
                <a:solidFill>
                  <a:schemeClr val="tx1"/>
                </a:solidFill>
              </a:rPr>
              <a:t> </a:t>
            </a:r>
            <a:r>
              <a:rPr lang="en-US" altLang="ja-JP" dirty="0" err="1">
                <a:solidFill>
                  <a:schemeClr val="tx1"/>
                </a:solidFill>
              </a:rPr>
              <a:t>mới</a:t>
            </a:r>
            <a:r>
              <a:rPr lang="en-US" altLang="ja-JP" dirty="0">
                <a:solidFill>
                  <a:schemeClr val="tx1"/>
                </a:solidFill>
              </a:rPr>
              <a:t> </a:t>
            </a:r>
            <a:r>
              <a:rPr lang="en-US" altLang="ja-JP" dirty="0" err="1">
                <a:solidFill>
                  <a:schemeClr val="tx1"/>
                </a:solidFill>
              </a:rPr>
              <a:t>vào</a:t>
            </a:r>
            <a:r>
              <a:rPr lang="en-US" altLang="ja-JP" dirty="0">
                <a:solidFill>
                  <a:schemeClr val="tx1"/>
                </a:solidFill>
              </a:rPr>
              <a:t> Buffer}</a:t>
            </a:r>
          </a:p>
          <a:p>
            <a:r>
              <a:rPr lang="en-US" altLang="ja-JP" dirty="0">
                <a:solidFill>
                  <a:srgbClr val="7030A0"/>
                </a:solidFill>
              </a:rPr>
              <a:t>         signal(mutex);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         signal(full);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} while (1);</a:t>
            </a:r>
          </a:p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787929" y="3419475"/>
            <a:ext cx="4189413" cy="2667000"/>
          </a:xfrm>
          <a:prstGeom prst="roundRect">
            <a:avLst>
              <a:gd name="adj" fmla="val 578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do{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         wait(full);</a:t>
            </a:r>
          </a:p>
          <a:p>
            <a:r>
              <a:rPr lang="en-US" altLang="ja-JP" dirty="0">
                <a:solidFill>
                  <a:srgbClr val="7030A0"/>
                </a:solidFill>
              </a:rPr>
              <a:t>        wait (mutex);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       {</a:t>
            </a:r>
            <a:r>
              <a:rPr lang="en-US" altLang="ja-JP" dirty="0" err="1">
                <a:solidFill>
                  <a:schemeClr val="tx1"/>
                </a:solidFill>
              </a:rPr>
              <a:t>Lấy</a:t>
            </a:r>
            <a:r>
              <a:rPr lang="en-US" altLang="ja-JP" dirty="0">
                <a:solidFill>
                  <a:schemeClr val="tx1"/>
                </a:solidFill>
              </a:rPr>
              <a:t> 1 </a:t>
            </a:r>
            <a:r>
              <a:rPr lang="en-US" altLang="ja-JP" dirty="0" err="1">
                <a:solidFill>
                  <a:schemeClr val="tx1"/>
                </a:solidFill>
              </a:rPr>
              <a:t>phần</a:t>
            </a:r>
            <a:r>
              <a:rPr lang="en-US" altLang="ja-JP" dirty="0">
                <a:solidFill>
                  <a:schemeClr val="tx1"/>
                </a:solidFill>
              </a:rPr>
              <a:t> </a:t>
            </a:r>
            <a:r>
              <a:rPr lang="en-US" altLang="ja-JP" dirty="0" err="1">
                <a:solidFill>
                  <a:schemeClr val="tx1"/>
                </a:solidFill>
              </a:rPr>
              <a:t>tử</a:t>
            </a:r>
            <a:r>
              <a:rPr lang="en-US" altLang="ja-JP" dirty="0">
                <a:solidFill>
                  <a:schemeClr val="tx1"/>
                </a:solidFill>
              </a:rPr>
              <a:t> </a:t>
            </a:r>
            <a:r>
              <a:rPr lang="en-US" altLang="ja-JP" dirty="0" err="1">
                <a:solidFill>
                  <a:schemeClr val="tx1"/>
                </a:solidFill>
              </a:rPr>
              <a:t>trong</a:t>
            </a:r>
            <a:r>
              <a:rPr lang="en-US" altLang="ja-JP" dirty="0">
                <a:solidFill>
                  <a:schemeClr val="tx1"/>
                </a:solidFill>
              </a:rPr>
              <a:t> Buffer}</a:t>
            </a:r>
          </a:p>
          <a:p>
            <a:r>
              <a:rPr lang="en-US" altLang="ja-JP" dirty="0">
                <a:solidFill>
                  <a:srgbClr val="7030A0"/>
                </a:solidFill>
              </a:rPr>
              <a:t>        signal(mutex);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        signal(empty);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        {</a:t>
            </a:r>
            <a:r>
              <a:rPr lang="en-US" altLang="ja-JP" dirty="0" err="1">
                <a:solidFill>
                  <a:schemeClr val="tx1"/>
                </a:solidFill>
              </a:rPr>
              <a:t>Xử</a:t>
            </a:r>
            <a:r>
              <a:rPr lang="en-US" altLang="ja-JP" dirty="0">
                <a:solidFill>
                  <a:schemeClr val="tx1"/>
                </a:solidFill>
              </a:rPr>
              <a:t> </a:t>
            </a:r>
            <a:r>
              <a:rPr lang="en-US" altLang="ja-JP" dirty="0" err="1">
                <a:solidFill>
                  <a:schemeClr val="tx1"/>
                </a:solidFill>
              </a:rPr>
              <a:t>lý</a:t>
            </a:r>
            <a:r>
              <a:rPr lang="en-US" altLang="ja-JP" dirty="0">
                <a:solidFill>
                  <a:schemeClr val="tx1"/>
                </a:solidFill>
              </a:rPr>
              <a:t> </a:t>
            </a:r>
            <a:r>
              <a:rPr lang="en-US" altLang="ja-JP" dirty="0" err="1">
                <a:solidFill>
                  <a:schemeClr val="tx1"/>
                </a:solidFill>
              </a:rPr>
              <a:t>phần</a:t>
            </a:r>
            <a:r>
              <a:rPr lang="en-US" altLang="ja-JP" dirty="0">
                <a:solidFill>
                  <a:schemeClr val="tx1"/>
                </a:solidFill>
              </a:rPr>
              <a:t> </a:t>
            </a:r>
            <a:r>
              <a:rPr lang="en-US" altLang="ja-JP" dirty="0" err="1">
                <a:solidFill>
                  <a:schemeClr val="tx1"/>
                </a:solidFill>
              </a:rPr>
              <a:t>tử</a:t>
            </a:r>
            <a:r>
              <a:rPr lang="en-US" altLang="ja-JP" dirty="0">
                <a:solidFill>
                  <a:schemeClr val="tx1"/>
                </a:solidFill>
              </a:rPr>
              <a:t> </a:t>
            </a:r>
            <a:r>
              <a:rPr lang="en-US" altLang="ja-JP" dirty="0" err="1">
                <a:solidFill>
                  <a:schemeClr val="tx1"/>
                </a:solidFill>
              </a:rPr>
              <a:t>vừa</a:t>
            </a:r>
            <a:r>
              <a:rPr lang="en-US" altLang="ja-JP" dirty="0">
                <a:solidFill>
                  <a:schemeClr val="tx1"/>
                </a:solidFill>
              </a:rPr>
              <a:t> </a:t>
            </a:r>
            <a:r>
              <a:rPr lang="en-US" altLang="ja-JP" dirty="0" err="1">
                <a:solidFill>
                  <a:schemeClr val="tx1"/>
                </a:solidFill>
              </a:rPr>
              <a:t>lấy</a:t>
            </a:r>
            <a:r>
              <a:rPr lang="en-US" altLang="ja-JP" dirty="0">
                <a:solidFill>
                  <a:schemeClr val="tx1"/>
                </a:solidFill>
              </a:rPr>
              <a:t> ra}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} while (1);</a:t>
            </a:r>
          </a:p>
          <a:p>
            <a:pPr algn="ctr"/>
            <a:endParaRPr kumimoji="1" lang="ja-JP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37A4F3-BDB9-4305-B6BD-BC77D9A7CB7B}"/>
              </a:ext>
            </a:extLst>
          </p:cNvPr>
          <p:cNvSpPr/>
          <p:nvPr/>
        </p:nvSpPr>
        <p:spPr>
          <a:xfrm>
            <a:off x="369732" y="1974517"/>
            <a:ext cx="85377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Vấn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đề</a:t>
            </a:r>
            <a:r>
              <a:rPr lang="en-US" sz="2400" dirty="0"/>
              <a:t>: </a:t>
            </a:r>
            <a:r>
              <a:rPr lang="en-US" sz="2400" dirty="0" err="1"/>
              <a:t>Khi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nhiều</a:t>
            </a:r>
            <a:r>
              <a:rPr lang="en-US" sz="2400" dirty="0"/>
              <a:t> TT </a:t>
            </a:r>
            <a:r>
              <a:rPr lang="en-US" sz="2400" dirty="0" err="1"/>
              <a:t>cùng</a:t>
            </a:r>
            <a:r>
              <a:rPr lang="en-US" sz="2400" dirty="0"/>
              <a:t> </a:t>
            </a:r>
            <a:r>
              <a:rPr lang="en-US" sz="2400" dirty="0" err="1"/>
              <a:t>loại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7030A0"/>
                </a:solidFill>
              </a:rPr>
              <a:t>Producer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7030A0"/>
                </a:solidFill>
              </a:rPr>
              <a:t>Consumer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/>
              <a:t>=&gt; </a:t>
            </a:r>
            <a:r>
              <a:rPr lang="en-US" sz="2400" dirty="0" err="1"/>
              <a:t>biến</a:t>
            </a:r>
            <a:r>
              <a:rPr lang="en-US" sz="2400" dirty="0"/>
              <a:t> </a:t>
            </a:r>
            <a:r>
              <a:rPr lang="en-US" sz="2400" b="1" dirty="0"/>
              <a:t>IN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b="1" dirty="0"/>
              <a:t>OUT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găng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/>
              <a:t>Giải</a:t>
            </a:r>
            <a:r>
              <a:rPr lang="en-US" sz="2400" dirty="0"/>
              <a:t> </a:t>
            </a:r>
            <a:r>
              <a:rPr lang="en-US" sz="2400" dirty="0" err="1"/>
              <a:t>pháp</a:t>
            </a:r>
            <a:r>
              <a:rPr lang="en-US" sz="2400" dirty="0"/>
              <a:t>: </a:t>
            </a:r>
            <a:r>
              <a:rPr lang="en-US" sz="2400" dirty="0" err="1"/>
              <a:t>Dùng</a:t>
            </a:r>
            <a:r>
              <a:rPr lang="en-US" sz="2400" dirty="0"/>
              <a:t> </a:t>
            </a:r>
            <a:r>
              <a:rPr lang="en-US" sz="2400" dirty="0" err="1"/>
              <a:t>đèn</a:t>
            </a:r>
            <a:r>
              <a:rPr lang="en-US" sz="2400" dirty="0"/>
              <a:t> </a:t>
            </a:r>
            <a:r>
              <a:rPr lang="en-US" sz="2400" dirty="0" err="1"/>
              <a:t>báo</a:t>
            </a:r>
            <a:r>
              <a:rPr lang="en-US" sz="2400" dirty="0"/>
              <a:t> </a:t>
            </a:r>
            <a:r>
              <a:rPr lang="en-US" sz="2400" dirty="0" err="1"/>
              <a:t>thứ</a:t>
            </a:r>
            <a:r>
              <a:rPr lang="en-US" sz="2400" dirty="0"/>
              <a:t> 3 (mutex)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diều</a:t>
            </a:r>
            <a:r>
              <a:rPr lang="en-US" sz="2400" dirty="0"/>
              <a:t> </a:t>
            </a:r>
            <a:r>
              <a:rPr lang="en-US" sz="2400" dirty="0" err="1"/>
              <a:t>độ</a:t>
            </a:r>
            <a:r>
              <a:rPr lang="en-US" sz="2400" dirty="0"/>
              <a:t> TT </a:t>
            </a:r>
            <a:r>
              <a:rPr lang="en-US" sz="2400" dirty="0" err="1"/>
              <a:t>cùng</a:t>
            </a:r>
            <a:r>
              <a:rPr lang="en-US" sz="2400" dirty="0"/>
              <a:t> </a:t>
            </a:r>
            <a:r>
              <a:rPr lang="en-US" sz="2400" dirty="0" err="1"/>
              <a:t>loại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024421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vi-VN" altLang="ja-JP" sz="1600" dirty="0"/>
              <a:t>Chương </a:t>
            </a:r>
            <a:r>
              <a:rPr lang="en-US" altLang="ja-JP" sz="1600" dirty="0"/>
              <a:t>2</a:t>
            </a:r>
            <a:r>
              <a:rPr lang="vi-VN" altLang="ja-JP" sz="1600" dirty="0"/>
              <a:t> </a:t>
            </a:r>
            <a:r>
              <a:rPr lang="en-US" altLang="ja-JP" sz="1600" dirty="0"/>
              <a:t>Quản lí tiến trình</a:t>
            </a:r>
            <a:br>
              <a:rPr lang="en-US" altLang="ja-JP" sz="1600" dirty="0"/>
            </a:br>
            <a:r>
              <a:rPr lang="en-US" altLang="ja-JP" sz="1600" dirty="0"/>
              <a:t>          </a:t>
            </a:r>
            <a:r>
              <a:rPr lang="vi-VN" altLang="ja-JP" sz="1600" dirty="0"/>
              <a:t>4. Tài nguyên găng và điều độ tiến trình</a:t>
            </a:r>
            <a:br>
              <a:rPr lang="vi-VN" altLang="ja-JP" sz="1600" dirty="0"/>
            </a:br>
            <a:r>
              <a:rPr lang="vi-VN" altLang="ja-JP" sz="1600" dirty="0"/>
              <a:t>              4.5 Ví dụ về đồng bộ tiến trình</a:t>
            </a:r>
            <a:endParaRPr lang="ja-JP" altLang="en-US" dirty="0"/>
          </a:p>
        </p:txBody>
      </p:sp>
      <p:sp>
        <p:nvSpPr>
          <p:cNvPr id="44034" name="Content Placeholder 1"/>
          <p:cNvSpPr>
            <a:spLocks noGrp="1"/>
          </p:cNvSpPr>
          <p:nvPr>
            <p:ph idx="1"/>
          </p:nvPr>
        </p:nvSpPr>
        <p:spPr>
          <a:xfrm>
            <a:off x="209550" y="1981200"/>
            <a:ext cx="8913813" cy="4876800"/>
          </a:xfrm>
        </p:spPr>
        <p:txBody>
          <a:bodyPr/>
          <a:lstStyle/>
          <a:p>
            <a:pPr marL="0" indent="0">
              <a:buFont typeface="Symbol" pitchFamily="18" charset="2"/>
              <a:buNone/>
            </a:pPr>
            <a:endParaRPr lang="en-US" altLang="ja-JP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vi-VN" altLang="ja-JP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Nhiều TT (Readers) cùng truy nhập </a:t>
            </a:r>
            <a:r>
              <a:rPr lang="en-US" altLang="ja-JP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vi-VN" altLang="ja-JP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cơ sở dữ liệu (CSDL) </a:t>
            </a:r>
            <a:endParaRPr lang="en-US" altLang="ja-JP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vi-VN" altLang="ja-JP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 số TT (Writers) cập nhật cơ sở dữ liệu </a:t>
            </a:r>
            <a:endParaRPr lang="en-US" altLang="ja-JP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vi-VN" altLang="ja-JP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 phép số lượng tùy ý các TT Readers cùng truy nhập CSDL </a:t>
            </a:r>
            <a:endParaRPr lang="en-US" altLang="ja-JP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vi-VN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Đang tồn tại </a:t>
            </a:r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vi-VN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TT Reader truy cập CSDL, mọi TT Readers khác mới xuất hiện đều được truy cập CSDL </a:t>
            </a:r>
            <a:endParaRPr lang="en-US" altLang="ja-JP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vi-VN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(TT Writers phải xếp hàng chờ đợi)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vi-VN" altLang="ja-JP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Chỉ cho phép </a:t>
            </a:r>
            <a:r>
              <a:rPr lang="en-US" altLang="ja-JP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vi-VN" altLang="ja-JP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TT Writers cập nhật CSDL tại </a:t>
            </a:r>
            <a:r>
              <a:rPr lang="en-US" altLang="ja-JP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vi-VN" altLang="ja-JP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thời điểm. </a:t>
            </a:r>
            <a:endParaRPr lang="en-US" altLang="ja-JP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vi-VN" altLang="ja-JP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Vấn đề không trưng dụng. Các TT ở trong đoạn găng mà không bị ngắt</a:t>
            </a:r>
            <a:endParaRPr lang="en-US" altLang="ja-JP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Người đọc và biên tập viên</a:t>
            </a:r>
          </a:p>
        </p:txBody>
      </p:sp>
    </p:spTree>
    <p:extLst>
      <p:ext uri="{BB962C8B-B14F-4D97-AF65-F5344CB8AC3E}">
        <p14:creationId xmlns:p14="http://schemas.microsoft.com/office/powerpoint/2010/main" val="3842429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vi-VN" altLang="ja-JP" sz="1600" dirty="0"/>
              <a:t>Chương </a:t>
            </a:r>
            <a:r>
              <a:rPr lang="en-US" altLang="ja-JP" sz="1600" dirty="0"/>
              <a:t>2</a:t>
            </a:r>
            <a:r>
              <a:rPr lang="vi-VN" altLang="ja-JP" sz="1600" dirty="0"/>
              <a:t> </a:t>
            </a:r>
            <a:r>
              <a:rPr lang="en-US" altLang="ja-JP" sz="1600" dirty="0"/>
              <a:t>Quản lí tiến trình</a:t>
            </a:r>
            <a:br>
              <a:rPr lang="en-US" altLang="ja-JP" sz="1600" dirty="0"/>
            </a:br>
            <a:r>
              <a:rPr lang="en-US" altLang="ja-JP" sz="1600" dirty="0"/>
              <a:t>          </a:t>
            </a:r>
            <a:r>
              <a:rPr lang="vi-VN" altLang="ja-JP" sz="1600" dirty="0"/>
              <a:t>4. Tài nguyên găng và điều độ tiến trình</a:t>
            </a:r>
            <a:br>
              <a:rPr lang="vi-VN" altLang="ja-JP" sz="1600" dirty="0"/>
            </a:br>
            <a:r>
              <a:rPr lang="vi-VN" altLang="ja-JP" sz="1600" dirty="0"/>
              <a:t>              4.5 Ví dụ về đồng bộ tiến trình</a:t>
            </a:r>
            <a:endParaRPr lang="ja-JP" altLang="en-US" dirty="0"/>
          </a:p>
        </p:txBody>
      </p:sp>
      <p:sp>
        <p:nvSpPr>
          <p:cNvPr id="44034" name="Content Placeholder 1"/>
          <p:cNvSpPr>
            <a:spLocks noGrp="1"/>
          </p:cNvSpPr>
          <p:nvPr>
            <p:ph idx="1"/>
          </p:nvPr>
        </p:nvSpPr>
        <p:spPr>
          <a:xfrm>
            <a:off x="209551" y="1981200"/>
            <a:ext cx="5048250" cy="4876800"/>
          </a:xfrm>
        </p:spPr>
        <p:txBody>
          <a:bodyPr/>
          <a:lstStyle/>
          <a:p>
            <a:pPr marL="0" indent="0">
              <a:buFont typeface="Symbol" pitchFamily="18" charset="2"/>
              <a:buNone/>
            </a:pPr>
            <a:endParaRPr lang="en-US" altLang="ja-JP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vi-VN" altLang="ja-JP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 ghế đợi dành cho khách hàng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vi-VN" altLang="ja-JP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 người thợ chỉ có thể cắt tóc cho một khách hàng tại một thời điểm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vi-VN" altLang="ja-JP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 có khách hàng đợi, thợ cắt tóc ngủ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vi-VN" altLang="ja-JP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 một khách hàng tới </a:t>
            </a:r>
            <a:endParaRPr lang="en-US" altLang="ja-JP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vi-VN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 thợ cắt tóc đang ngủ⇒Đánh thức anh ta dậy làm việc </a:t>
            </a:r>
            <a:endParaRPr lang="en-US" altLang="ja-JP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vi-VN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 thợ cắt tóc đang làm việc </a:t>
            </a:r>
            <a:endParaRPr lang="en-US" altLang="ja-JP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vi-VN" altLang="ja-JP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 còn ghế đợi trống ⇒ bỏ đi </a:t>
            </a:r>
            <a:endParaRPr lang="en-US" altLang="ja-JP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vi-VN" altLang="ja-JP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Còn ghế đợi trống⇒ Ngồi đợi</a:t>
            </a:r>
            <a:endParaRPr lang="en-US" altLang="ja-JP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 thợ cắt tóc ngủ gật (Sleeping Barber)</a:t>
            </a:r>
            <a:endParaRPr lang="vi-VN" altLang="ja-JP" sz="2000" dirty="0">
              <a:solidFill>
                <a:schemeClr val="bg1"/>
              </a:solidFill>
              <a:latin typeface="Tahoma" charset="0"/>
              <a:ea typeface="HGP明朝E" charset="-128"/>
              <a:cs typeface="Tahoma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743200"/>
            <a:ext cx="3927780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20398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vi-VN" altLang="ja-JP" sz="1600" dirty="0"/>
              <a:t>Chương </a:t>
            </a:r>
            <a:r>
              <a:rPr lang="en-US" altLang="ja-JP" sz="1600" dirty="0"/>
              <a:t>2</a:t>
            </a:r>
            <a:r>
              <a:rPr lang="vi-VN" altLang="ja-JP" sz="1600" dirty="0"/>
              <a:t> </a:t>
            </a:r>
            <a:r>
              <a:rPr lang="en-US" altLang="ja-JP" sz="1600" dirty="0"/>
              <a:t>Quản lí tiến trình</a:t>
            </a:r>
            <a:br>
              <a:rPr lang="en-US" altLang="ja-JP" sz="1600" dirty="0"/>
            </a:br>
            <a:r>
              <a:rPr lang="en-US" altLang="ja-JP" sz="1600" dirty="0"/>
              <a:t>          </a:t>
            </a:r>
            <a:r>
              <a:rPr lang="vi-VN" altLang="ja-JP" sz="1600" dirty="0"/>
              <a:t>4. Tài nguyên găng và điều độ tiến trình</a:t>
            </a:r>
            <a:br>
              <a:rPr lang="vi-VN" altLang="ja-JP" sz="1600" dirty="0"/>
            </a:br>
            <a:r>
              <a:rPr lang="vi-VN" altLang="ja-JP" sz="1600" dirty="0"/>
              <a:t>              4.5 Ví dụ về đồng bộ tiến trình</a:t>
            </a:r>
            <a:endParaRPr lang="ja-JP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Bathroom Problem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199" y="2667000"/>
            <a:ext cx="8305800" cy="2438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Rectangle 4"/>
          <p:cNvSpPr/>
          <p:nvPr/>
        </p:nvSpPr>
        <p:spPr>
          <a:xfrm>
            <a:off x="549066" y="2895600"/>
            <a:ext cx="821393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vi-VN" altLang="ja-JP" sz="20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 bathroom is to be used by both men and women, but not at the same time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vi-VN" altLang="ja-JP" sz="20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If the bathroom is empty, then anyone can enter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vi-VN" altLang="ja-JP" sz="20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If the bathroom is occupied, then only a person of the same </a:t>
            </a:r>
            <a:r>
              <a:rPr lang="en-US" altLang="ja-JP" sz="20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gender</a:t>
            </a:r>
            <a:r>
              <a:rPr lang="vi-VN" altLang="ja-JP" sz="20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as the occupant(s) may enter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vi-VN" altLang="ja-JP" sz="20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The number of people that may be in the bathroom at the same time is limited</a:t>
            </a:r>
            <a:endParaRPr lang="en-US" altLang="ja-JP" sz="2000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" y="1970134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vi-VN" altLang="ja-JP" sz="2400" dirty="0"/>
              <a:t>Bài toán</a:t>
            </a:r>
            <a:endParaRPr lang="ja-JP" alt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478563" y="5410200"/>
            <a:ext cx="8284436" cy="1107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vi-VN" altLang="ja-JP" sz="2200" dirty="0">
                <a:latin typeface="Arial" panose="020B0604020202020204" pitchFamily="34" charset="0"/>
                <a:cs typeface="Arial" panose="020B0604020202020204" pitchFamily="34" charset="0"/>
              </a:rPr>
              <a:t>Yêu cầu cài đặt bài toán thỏa mãn các ràng buộc </a:t>
            </a:r>
            <a:endParaRPr lang="en-US" altLang="ja-JP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vi-VN" altLang="ja-JP" sz="2200" dirty="0">
                <a:latin typeface="Arial" panose="020B0604020202020204" pitchFamily="34" charset="0"/>
                <a:cs typeface="Arial" panose="020B0604020202020204" pitchFamily="34" charset="0"/>
              </a:rPr>
              <a:t>Có 2 kiểu TT male() và female() </a:t>
            </a:r>
            <a:endParaRPr lang="en-US" altLang="ja-JP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vi-VN" altLang="ja-JP" sz="2200" dirty="0">
                <a:latin typeface="Arial" panose="020B0604020202020204" pitchFamily="34" charset="0"/>
                <a:cs typeface="Arial" panose="020B0604020202020204" pitchFamily="34" charset="0"/>
              </a:rPr>
              <a:t>Mỗi </a:t>
            </a:r>
            <a:r>
              <a:rPr lang="en-US" altLang="ja-JP" sz="2200" dirty="0">
                <a:latin typeface="Arial" panose="020B0604020202020204" pitchFamily="34" charset="0"/>
                <a:cs typeface="Arial" panose="020B0604020202020204" pitchFamily="34" charset="0"/>
              </a:rPr>
              <a:t>TT </a:t>
            </a:r>
            <a:r>
              <a:rPr lang="vi-VN" altLang="ja-JP" sz="2200" dirty="0">
                <a:latin typeface="Arial" panose="020B0604020202020204" pitchFamily="34" charset="0"/>
                <a:cs typeface="Arial" panose="020B0604020202020204" pitchFamily="34" charset="0"/>
              </a:rPr>
              <a:t>ở trong Bathroom một khoảng t/gian ngẫu nhiên</a:t>
            </a:r>
            <a:endParaRPr lang="ja-JP" alt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5868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vi-VN" altLang="ja-JP" sz="1600" dirty="0"/>
              <a:t>Chương </a:t>
            </a:r>
            <a:r>
              <a:rPr lang="en-US" altLang="ja-JP" sz="1600" dirty="0"/>
              <a:t>2</a:t>
            </a:r>
            <a:r>
              <a:rPr lang="vi-VN" altLang="ja-JP" sz="1600" dirty="0"/>
              <a:t> </a:t>
            </a:r>
            <a:r>
              <a:rPr lang="en-US" altLang="ja-JP" sz="1600" dirty="0"/>
              <a:t>Quản lí tiến trình</a:t>
            </a:r>
            <a:br>
              <a:rPr lang="en-US" altLang="ja-JP" sz="1600" dirty="0"/>
            </a:br>
            <a:r>
              <a:rPr lang="en-US" altLang="ja-JP" sz="1600" dirty="0"/>
              <a:t>          </a:t>
            </a:r>
            <a:r>
              <a:rPr lang="vi-VN" altLang="ja-JP" sz="1600" dirty="0"/>
              <a:t>4. Tài nguyên găng và điều độ tiến trình</a:t>
            </a:r>
            <a:br>
              <a:rPr lang="vi-VN" altLang="ja-JP" sz="1600" dirty="0"/>
            </a:br>
            <a:r>
              <a:rPr lang="vi-VN" altLang="ja-JP" sz="1600" dirty="0"/>
              <a:t>              4.5 Ví dụ về đồng bộ tiến trình</a:t>
            </a:r>
            <a:endParaRPr lang="ja-JP" altLang="en-US" dirty="0"/>
          </a:p>
        </p:txBody>
      </p:sp>
      <p:sp>
        <p:nvSpPr>
          <p:cNvPr id="44034" name="Content Placeholder 1"/>
          <p:cNvSpPr>
            <a:spLocks noGrp="1"/>
          </p:cNvSpPr>
          <p:nvPr>
            <p:ph idx="1"/>
          </p:nvPr>
        </p:nvSpPr>
        <p:spPr>
          <a:xfrm>
            <a:off x="209550" y="1981200"/>
            <a:ext cx="8913813" cy="4876800"/>
          </a:xfrm>
        </p:spPr>
        <p:txBody>
          <a:bodyPr/>
          <a:lstStyle/>
          <a:p>
            <a:pPr marL="0" indent="0">
              <a:buFont typeface="Symbol" pitchFamily="18" charset="2"/>
              <a:buNone/>
            </a:pPr>
            <a:endParaRPr lang="en-US" altLang="ja-JP" sz="1800" dirty="0"/>
          </a:p>
          <a:p>
            <a:pPr marL="0" indent="0">
              <a:buFont typeface="Symbol" pitchFamily="18" charset="2"/>
              <a:buNone/>
            </a:pPr>
            <a:r>
              <a:rPr lang="en-US" altLang="ja-JP" sz="2000" dirty="0"/>
              <a:t>   </a:t>
            </a:r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Đồng bộ barriers</a:t>
            </a:r>
          </a:p>
        </p:txBody>
      </p:sp>
      <p:sp>
        <p:nvSpPr>
          <p:cNvPr id="7" name="Rectangle 6"/>
          <p:cNvSpPr/>
          <p:nvPr/>
        </p:nvSpPr>
        <p:spPr>
          <a:xfrm>
            <a:off x="1143000" y="2057400"/>
            <a:ext cx="3911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vi-VN" altLang="ja-JP" dirty="0"/>
              <a:t>Các </a:t>
            </a:r>
            <a:r>
              <a:rPr lang="en-US" altLang="ja-JP" dirty="0"/>
              <a:t>TT </a:t>
            </a:r>
            <a:r>
              <a:rPr lang="vi-VN" altLang="ja-JP" dirty="0"/>
              <a:t>hướng tới một Ba-ri-e chung</a:t>
            </a:r>
            <a:endParaRPr lang="ja-JP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733800"/>
            <a:ext cx="729615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16005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vi-VN" altLang="ja-JP" sz="1600" dirty="0"/>
              <a:t>Chương </a:t>
            </a:r>
            <a:r>
              <a:rPr lang="en-US" altLang="ja-JP" sz="1600" dirty="0"/>
              <a:t>2</a:t>
            </a:r>
            <a:r>
              <a:rPr lang="vi-VN" altLang="ja-JP" sz="1600" dirty="0"/>
              <a:t> </a:t>
            </a:r>
            <a:r>
              <a:rPr lang="en-US" altLang="ja-JP" sz="1600" dirty="0"/>
              <a:t>Quản lí tiến trình</a:t>
            </a:r>
            <a:br>
              <a:rPr lang="en-US" altLang="ja-JP" sz="1600" dirty="0"/>
            </a:br>
            <a:r>
              <a:rPr lang="en-US" altLang="ja-JP" sz="1600" dirty="0"/>
              <a:t>          </a:t>
            </a:r>
            <a:r>
              <a:rPr lang="vi-VN" altLang="ja-JP" sz="1600" dirty="0"/>
              <a:t>4. Tài nguyên găng và điều độ tiến trình</a:t>
            </a:r>
            <a:br>
              <a:rPr lang="vi-VN" altLang="ja-JP" sz="1600" dirty="0"/>
            </a:br>
            <a:r>
              <a:rPr lang="vi-VN" altLang="ja-JP" sz="1600" dirty="0"/>
              <a:t>              4.5 Ví dụ về đồng bộ tiến trình</a:t>
            </a:r>
            <a:endParaRPr lang="ja-JP" altLang="en-US" dirty="0"/>
          </a:p>
        </p:txBody>
      </p:sp>
      <p:sp>
        <p:nvSpPr>
          <p:cNvPr id="44034" name="Content Placeholder 1"/>
          <p:cNvSpPr>
            <a:spLocks noGrp="1"/>
          </p:cNvSpPr>
          <p:nvPr>
            <p:ph idx="1"/>
          </p:nvPr>
        </p:nvSpPr>
        <p:spPr>
          <a:xfrm>
            <a:off x="209550" y="1981200"/>
            <a:ext cx="8913813" cy="4876800"/>
          </a:xfrm>
        </p:spPr>
        <p:txBody>
          <a:bodyPr/>
          <a:lstStyle/>
          <a:p>
            <a:pPr marL="0" indent="0">
              <a:buFont typeface="Symbol" pitchFamily="18" charset="2"/>
              <a:buNone/>
            </a:pPr>
            <a:endParaRPr lang="en-US" altLang="ja-JP" sz="1800" dirty="0"/>
          </a:p>
          <a:p>
            <a:pPr marL="0" indent="0">
              <a:buFont typeface="Symbol" pitchFamily="18" charset="2"/>
              <a:buNone/>
            </a:pPr>
            <a:r>
              <a:rPr lang="en-US" altLang="ja-JP" sz="2000" dirty="0"/>
              <a:t>   </a:t>
            </a:r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Đồng bộ barriers</a:t>
            </a:r>
          </a:p>
        </p:txBody>
      </p:sp>
      <p:sp>
        <p:nvSpPr>
          <p:cNvPr id="7" name="Rectangle 6"/>
          <p:cNvSpPr/>
          <p:nvPr/>
        </p:nvSpPr>
        <p:spPr>
          <a:xfrm>
            <a:off x="1143000" y="2057400"/>
            <a:ext cx="567174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vi-VN" altLang="ja-JP" dirty="0"/>
              <a:t>Các </a:t>
            </a:r>
            <a:r>
              <a:rPr lang="en-US" altLang="ja-JP" dirty="0"/>
              <a:t>TT </a:t>
            </a:r>
            <a:r>
              <a:rPr lang="vi-VN" altLang="ja-JP" dirty="0"/>
              <a:t>hướng tới một Ba-ri-e chung</a:t>
            </a:r>
            <a:endParaRPr lang="en-US" altLang="ja-JP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vi-VN" altLang="ja-JP" dirty="0"/>
              <a:t>Khi đạt tới Ba-ri-e, tất cả các </a:t>
            </a:r>
            <a:r>
              <a:rPr lang="en-US" altLang="ja-JP" dirty="0"/>
              <a:t>TT </a:t>
            </a:r>
            <a:r>
              <a:rPr lang="vi-VN" altLang="ja-JP" dirty="0"/>
              <a:t>đều bị </a:t>
            </a:r>
            <a:r>
              <a:rPr lang="vi-VN" altLang="ja-JP" i="1" dirty="0"/>
              <a:t>block</a:t>
            </a:r>
            <a:r>
              <a:rPr lang="vi-VN" altLang="ja-JP" dirty="0"/>
              <a:t> ngoại trừ </a:t>
            </a:r>
            <a:endParaRPr lang="en-US" altLang="ja-JP" dirty="0"/>
          </a:p>
          <a:p>
            <a:r>
              <a:rPr lang="en-US" altLang="ja-JP" dirty="0"/>
              <a:t>      TT </a:t>
            </a:r>
            <a:r>
              <a:rPr lang="vi-VN" altLang="ja-JP" dirty="0"/>
              <a:t>đến cuối cùng</a:t>
            </a:r>
            <a:endParaRPr lang="ja-JP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733800"/>
            <a:ext cx="729615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793264"/>
            <a:ext cx="729615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7601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4. Tài nguyên găng và điều độ tiến trình</a:t>
            </a:r>
            <a:br>
              <a:rPr lang="en-US" altLang="ja-JP" sz="1800" dirty="0"/>
            </a:br>
            <a:r>
              <a:rPr lang="en-US" altLang="ja-JP" sz="1800" dirty="0"/>
              <a:t>             4.1. Khái niệm tài nguyên găng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211286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Ví dụ</a:t>
            </a:r>
          </a:p>
        </p:txBody>
      </p:sp>
      <p:sp>
        <p:nvSpPr>
          <p:cNvPr id="2" name="Rectangle 1"/>
          <p:cNvSpPr/>
          <p:nvPr/>
        </p:nvSpPr>
        <p:spPr>
          <a:xfrm>
            <a:off x="192768" y="1702218"/>
            <a:ext cx="8695791" cy="507831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vi-VN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#include &lt;windows.h&gt; </a:t>
            </a:r>
            <a:endParaRPr lang="en-US" altLang="ja-JP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vi-VN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#include &lt;stdio.h&gt; </a:t>
            </a:r>
            <a:endParaRPr lang="en-US" altLang="ja-JP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vi-VN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 x = 0, y = 1; </a:t>
            </a:r>
            <a:endParaRPr lang="en-US" altLang="ja-JP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vi-VN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void T1(){</a:t>
            </a:r>
          </a:p>
          <a:p>
            <a:pPr lvl="1"/>
            <a:r>
              <a:rPr lang="vi-VN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while(1){ x = y + 1; printf("%4d", x); } </a:t>
            </a:r>
            <a:endParaRPr lang="en-US" altLang="ja-JP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vi-VN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 </a:t>
            </a:r>
            <a:endParaRPr lang="en-US" altLang="ja-JP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vi-VN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void T2(){ </a:t>
            </a:r>
            <a:endParaRPr lang="en-US" altLang="ja-JP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vi-VN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while(1){ y = 2; </a:t>
            </a:r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 = y * 2; }</a:t>
            </a:r>
          </a:p>
          <a:p>
            <a:r>
              <a:rPr lang="vi-VN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</a:p>
          <a:p>
            <a:r>
              <a:rPr lang="vi-VN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 main(){ </a:t>
            </a:r>
            <a:endParaRPr lang="en-US" altLang="ja-JP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vi-VN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HANDLE h1, h2; DWORD Id; h1=CreateThread(NULL,0,(LPTHREAD_START_ROUTINE)T1,NULL,0,&amp;Id); h2=CreateThread(NULL,0,(LPTHREAD_START_ROUTINE)T2,NULL,0,&amp;Id); WaitForSingleObject(h1,INFINITE); </a:t>
            </a:r>
            <a:endParaRPr lang="en-US" altLang="ja-JP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vi-VN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WaitForSingleObject(h2,INFINITE); </a:t>
            </a:r>
            <a:endParaRPr lang="en-US" altLang="ja-JP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vi-VN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return 0;</a:t>
            </a:r>
          </a:p>
          <a:p>
            <a:r>
              <a:rPr lang="vi-VN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  <a:endParaRPr lang="en-US" altLang="ja-JP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ja-JP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2673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vi-VN" altLang="ja-JP" sz="1600" dirty="0"/>
              <a:t>Chương </a:t>
            </a:r>
            <a:r>
              <a:rPr lang="en-US" altLang="ja-JP" sz="1600" dirty="0"/>
              <a:t>2</a:t>
            </a:r>
            <a:r>
              <a:rPr lang="vi-VN" altLang="ja-JP" sz="1600" dirty="0"/>
              <a:t> </a:t>
            </a:r>
            <a:r>
              <a:rPr lang="en-US" altLang="ja-JP" sz="1600" dirty="0"/>
              <a:t>Quản lí tiến trình</a:t>
            </a:r>
            <a:br>
              <a:rPr lang="en-US" altLang="ja-JP" sz="1600" dirty="0"/>
            </a:br>
            <a:r>
              <a:rPr lang="en-US" altLang="ja-JP" sz="1600" dirty="0"/>
              <a:t>          </a:t>
            </a:r>
            <a:r>
              <a:rPr lang="vi-VN" altLang="ja-JP" sz="1600" dirty="0"/>
              <a:t>4. Tài nguyên găng và điều độ tiến trình</a:t>
            </a:r>
            <a:br>
              <a:rPr lang="vi-VN" altLang="ja-JP" sz="1600" dirty="0"/>
            </a:br>
            <a:r>
              <a:rPr lang="vi-VN" altLang="ja-JP" sz="1600" dirty="0"/>
              <a:t>              4.5 Ví dụ về đồng bộ tiến trình</a:t>
            </a:r>
            <a:endParaRPr lang="ja-JP" altLang="en-US" dirty="0"/>
          </a:p>
        </p:txBody>
      </p:sp>
      <p:sp>
        <p:nvSpPr>
          <p:cNvPr id="44034" name="Content Placeholder 1"/>
          <p:cNvSpPr>
            <a:spLocks noGrp="1"/>
          </p:cNvSpPr>
          <p:nvPr>
            <p:ph idx="1"/>
          </p:nvPr>
        </p:nvSpPr>
        <p:spPr>
          <a:xfrm>
            <a:off x="209550" y="1981200"/>
            <a:ext cx="8913813" cy="4876800"/>
          </a:xfrm>
        </p:spPr>
        <p:txBody>
          <a:bodyPr/>
          <a:lstStyle/>
          <a:p>
            <a:pPr marL="0" indent="0">
              <a:buFont typeface="Symbol" pitchFamily="18" charset="2"/>
              <a:buNone/>
            </a:pPr>
            <a:endParaRPr lang="en-US" altLang="ja-JP" sz="1800" dirty="0"/>
          </a:p>
          <a:p>
            <a:pPr marL="0" indent="0">
              <a:buFont typeface="Symbol" pitchFamily="18" charset="2"/>
              <a:buNone/>
            </a:pPr>
            <a:r>
              <a:rPr lang="en-US" altLang="ja-JP" sz="2000" dirty="0"/>
              <a:t>   </a:t>
            </a:r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Đồng bộ barriers</a:t>
            </a:r>
          </a:p>
        </p:txBody>
      </p:sp>
      <p:sp>
        <p:nvSpPr>
          <p:cNvPr id="7" name="Rectangle 6"/>
          <p:cNvSpPr/>
          <p:nvPr/>
        </p:nvSpPr>
        <p:spPr>
          <a:xfrm>
            <a:off x="1143000" y="2057400"/>
            <a:ext cx="5671745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vi-VN" altLang="ja-JP" dirty="0"/>
              <a:t>Các </a:t>
            </a:r>
            <a:r>
              <a:rPr lang="en-US" altLang="ja-JP" dirty="0"/>
              <a:t>TT </a:t>
            </a:r>
            <a:r>
              <a:rPr lang="vi-VN" altLang="ja-JP" dirty="0"/>
              <a:t>hướng tới một Ba-ri-e chung</a:t>
            </a:r>
            <a:endParaRPr lang="en-US" altLang="ja-JP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vi-VN" altLang="ja-JP" dirty="0"/>
              <a:t>Khi đạt tới Ba-ri-e, tất cả các </a:t>
            </a:r>
            <a:r>
              <a:rPr lang="en-US" altLang="ja-JP" dirty="0"/>
              <a:t>TT </a:t>
            </a:r>
            <a:r>
              <a:rPr lang="vi-VN" altLang="ja-JP" dirty="0"/>
              <a:t>đều bị </a:t>
            </a:r>
            <a:r>
              <a:rPr lang="vi-VN" altLang="ja-JP" i="1" dirty="0"/>
              <a:t>block</a:t>
            </a:r>
            <a:r>
              <a:rPr lang="vi-VN" altLang="ja-JP" dirty="0"/>
              <a:t> ngoại trừ </a:t>
            </a:r>
            <a:endParaRPr lang="en-US" altLang="ja-JP" dirty="0"/>
          </a:p>
          <a:p>
            <a:r>
              <a:rPr lang="en-US" altLang="ja-JP" dirty="0"/>
              <a:t>      TT </a:t>
            </a:r>
            <a:r>
              <a:rPr lang="vi-VN" altLang="ja-JP" dirty="0"/>
              <a:t>đến cuối cùng</a:t>
            </a:r>
            <a:endParaRPr lang="en-US" altLang="ja-JP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vi-VN" altLang="ja-JP" dirty="0"/>
              <a:t>Khi </a:t>
            </a:r>
            <a:r>
              <a:rPr lang="en-US" altLang="ja-JP" dirty="0"/>
              <a:t>TT </a:t>
            </a:r>
            <a:r>
              <a:rPr lang="vi-VN" altLang="ja-JP" dirty="0"/>
              <a:t>cuối tới, đánh thức tất cả các </a:t>
            </a:r>
            <a:r>
              <a:rPr lang="en-US" altLang="ja-JP" dirty="0"/>
              <a:t>TT </a:t>
            </a:r>
            <a:r>
              <a:rPr lang="vi-VN" altLang="ja-JP" dirty="0"/>
              <a:t>đang bị </a:t>
            </a:r>
            <a:endParaRPr lang="en-US" altLang="ja-JP" dirty="0"/>
          </a:p>
          <a:p>
            <a:r>
              <a:rPr lang="en-US" altLang="ja-JP" dirty="0"/>
              <a:t>    </a:t>
            </a:r>
            <a:r>
              <a:rPr lang="vi-VN" altLang="ja-JP" dirty="0"/>
              <a:t>block và cùng vượt qua Ba-ri-e</a:t>
            </a:r>
            <a:endParaRPr lang="ja-JP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733800"/>
            <a:ext cx="729615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793264"/>
            <a:ext cx="729615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70" y="3790089"/>
            <a:ext cx="7321550" cy="257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33666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vi-VN" altLang="ja-JP" sz="1600" dirty="0"/>
              <a:t>Chương </a:t>
            </a:r>
            <a:r>
              <a:rPr lang="en-US" altLang="ja-JP" sz="1600" dirty="0"/>
              <a:t>2</a:t>
            </a:r>
            <a:r>
              <a:rPr lang="vi-VN" altLang="ja-JP" sz="1600" dirty="0"/>
              <a:t> </a:t>
            </a:r>
            <a:r>
              <a:rPr lang="en-US" altLang="ja-JP" sz="1600" dirty="0"/>
              <a:t>Quản lí tiến trình</a:t>
            </a:r>
            <a:br>
              <a:rPr lang="en-US" altLang="ja-JP" sz="1600" dirty="0"/>
            </a:br>
            <a:r>
              <a:rPr lang="en-US" altLang="ja-JP" sz="1600" dirty="0"/>
              <a:t>          </a:t>
            </a:r>
            <a:r>
              <a:rPr lang="vi-VN" altLang="ja-JP" sz="1600" dirty="0"/>
              <a:t>4. Tài nguyên găng và điều độ tiến trình</a:t>
            </a:r>
            <a:br>
              <a:rPr lang="vi-VN" altLang="ja-JP" sz="1600" dirty="0"/>
            </a:br>
            <a:r>
              <a:rPr lang="vi-VN" altLang="ja-JP" sz="1600" dirty="0"/>
              <a:t>              4.5 Ví dụ về đồng bộ tiến trình</a:t>
            </a:r>
            <a:endParaRPr lang="ja-JP" altLang="en-US" dirty="0"/>
          </a:p>
        </p:txBody>
      </p:sp>
      <p:sp>
        <p:nvSpPr>
          <p:cNvPr id="44034" name="Content Placeholder 1"/>
          <p:cNvSpPr>
            <a:spLocks noGrp="1"/>
          </p:cNvSpPr>
          <p:nvPr>
            <p:ph idx="1"/>
          </p:nvPr>
        </p:nvSpPr>
        <p:spPr>
          <a:xfrm>
            <a:off x="209550" y="1981200"/>
            <a:ext cx="8913813" cy="1981200"/>
          </a:xfrm>
        </p:spPr>
        <p:txBody>
          <a:bodyPr/>
          <a:lstStyle/>
          <a:p>
            <a:pPr marL="0" indent="0">
              <a:buFont typeface="Symbol" pitchFamily="18" charset="2"/>
              <a:buNone/>
            </a:pPr>
            <a:endParaRPr lang="en-US" altLang="ja-JP" sz="1800" dirty="0"/>
          </a:p>
          <a:p>
            <a:pPr marL="0" indent="0">
              <a:buFont typeface="Symbol" pitchFamily="18" charset="2"/>
              <a:buNone/>
            </a:pPr>
            <a:r>
              <a:rPr lang="en-US" altLang="ja-JP" sz="2000" dirty="0"/>
              <a:t>   </a:t>
            </a:r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Bài toán tạo phân tử H2O</a:t>
            </a:r>
          </a:p>
        </p:txBody>
      </p:sp>
      <p:sp>
        <p:nvSpPr>
          <p:cNvPr id="7" name="Rectangle 6"/>
          <p:cNvSpPr/>
          <p:nvPr/>
        </p:nvSpPr>
        <p:spPr>
          <a:xfrm>
            <a:off x="236538" y="2133600"/>
            <a:ext cx="856297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vi-VN" altLang="ja-JP" dirty="0"/>
              <a:t>Có 2 kiểu </a:t>
            </a:r>
            <a:r>
              <a:rPr lang="en-US" altLang="ja-JP" dirty="0"/>
              <a:t>TT </a:t>
            </a:r>
            <a:r>
              <a:rPr lang="vi-VN" altLang="ja-JP" dirty="0"/>
              <a:t>(luồng): oxygen and hydrogen </a:t>
            </a:r>
            <a:endParaRPr lang="en-US" altLang="ja-JP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vi-VN" altLang="ja-JP" dirty="0"/>
              <a:t>Để kết hợp các </a:t>
            </a:r>
            <a:r>
              <a:rPr lang="en-US" altLang="ja-JP" dirty="0"/>
              <a:t>TT </a:t>
            </a:r>
            <a:r>
              <a:rPr lang="vi-VN" altLang="ja-JP" dirty="0"/>
              <a:t>thành </a:t>
            </a:r>
            <a:r>
              <a:rPr lang="en-US" altLang="ja-JP" dirty="0"/>
              <a:t>1</a:t>
            </a:r>
            <a:r>
              <a:rPr lang="vi-VN" altLang="ja-JP" dirty="0"/>
              <a:t> phân tử nước, cần </a:t>
            </a:r>
            <a:r>
              <a:rPr lang="en-US" altLang="ja-JP" dirty="0"/>
              <a:t>1</a:t>
            </a:r>
            <a:r>
              <a:rPr lang="vi-VN" altLang="ja-JP" dirty="0"/>
              <a:t> Ba-ri-e </a:t>
            </a:r>
            <a:endParaRPr lang="en-US" altLang="ja-JP" dirty="0"/>
          </a:p>
          <a:p>
            <a:r>
              <a:rPr lang="en-US" altLang="ja-JP" dirty="0"/>
              <a:t>      </a:t>
            </a:r>
            <a:r>
              <a:rPr lang="vi-VN" altLang="ja-JP" dirty="0"/>
              <a:t>để các </a:t>
            </a:r>
            <a:r>
              <a:rPr lang="en-US" altLang="ja-JP" dirty="0"/>
              <a:t>TT </a:t>
            </a:r>
            <a:r>
              <a:rPr lang="vi-VN" altLang="ja-JP" dirty="0"/>
              <a:t>phải đợi cho tới khi </a:t>
            </a:r>
            <a:r>
              <a:rPr lang="en-US" altLang="ja-JP" dirty="0"/>
              <a:t>1</a:t>
            </a:r>
            <a:r>
              <a:rPr lang="vi-VN" altLang="ja-JP" dirty="0"/>
              <a:t> phân tử nước sẵn sàng được tạo ra.</a:t>
            </a:r>
            <a:endParaRPr lang="en-US" altLang="ja-JP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vi-VN" altLang="ja-JP" dirty="0"/>
              <a:t> Khi mỗi </a:t>
            </a:r>
            <a:r>
              <a:rPr lang="en-US" altLang="ja-JP" dirty="0"/>
              <a:t>TT </a:t>
            </a:r>
            <a:r>
              <a:rPr lang="vi-VN" altLang="ja-JP" dirty="0"/>
              <a:t>vượt qua Ba-ri-e, nó phải kích hoạt liên kết. </a:t>
            </a:r>
            <a:endParaRPr lang="en-US" altLang="ja-JP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vi-VN" altLang="ja-JP" dirty="0"/>
              <a:t>Tất cả các </a:t>
            </a:r>
            <a:r>
              <a:rPr lang="en-US" altLang="ja-JP" dirty="0"/>
              <a:t>TT </a:t>
            </a:r>
            <a:r>
              <a:rPr lang="vi-VN" altLang="ja-JP" dirty="0"/>
              <a:t>trong cùng một phân tử nước phải tạo liên kết, trước khi </a:t>
            </a:r>
            <a:r>
              <a:rPr lang="en-US" altLang="ja-JP" dirty="0"/>
              <a:t> 1 TT </a:t>
            </a:r>
            <a:r>
              <a:rPr lang="vi-VN" altLang="ja-JP" dirty="0"/>
              <a:t>của phân tử nước khác gọi tới thủ tục tạo liên kết</a:t>
            </a:r>
            <a:endParaRPr lang="ja-JP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87" y="3887926"/>
            <a:ext cx="856297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26192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vi-VN" altLang="ja-JP" sz="1600" dirty="0"/>
              <a:t>Chương </a:t>
            </a:r>
            <a:r>
              <a:rPr lang="en-US" altLang="ja-JP" sz="1600" dirty="0"/>
              <a:t>2</a:t>
            </a:r>
            <a:r>
              <a:rPr lang="vi-VN" altLang="ja-JP" sz="1600" dirty="0"/>
              <a:t> </a:t>
            </a:r>
            <a:r>
              <a:rPr lang="en-US" altLang="ja-JP" sz="1600" dirty="0"/>
              <a:t>Quản lí tiến trình</a:t>
            </a:r>
            <a:br>
              <a:rPr lang="en-US" altLang="ja-JP" sz="1600" dirty="0"/>
            </a:br>
            <a:r>
              <a:rPr lang="en-US" altLang="ja-JP" sz="1600" dirty="0"/>
              <a:t>          </a:t>
            </a:r>
            <a:r>
              <a:rPr lang="vi-VN" altLang="ja-JP" sz="1600" dirty="0"/>
              <a:t>4. Tài nguyên găng và điều độ tiến trình</a:t>
            </a:r>
            <a:br>
              <a:rPr lang="vi-VN" altLang="ja-JP" sz="1600" dirty="0"/>
            </a:br>
            <a:r>
              <a:rPr lang="vi-VN" altLang="ja-JP" sz="1600" dirty="0"/>
              <a:t>              4.5 Ví dụ về đồng bộ tiến trình</a:t>
            </a:r>
            <a:endParaRPr lang="ja-JP" alt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CAF45EE-2963-41EF-B643-4C6DD1095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Bài toán tạo phân tử H2O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883163"/>
            <a:ext cx="1447800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82AECFA-AC71-4C59-95FE-3C13CB10E473}"/>
              </a:ext>
            </a:extLst>
          </p:cNvPr>
          <p:cNvSpPr/>
          <p:nvPr/>
        </p:nvSpPr>
        <p:spPr>
          <a:xfrm>
            <a:off x="236538" y="2133600"/>
            <a:ext cx="856297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vi-VN" altLang="ja-JP" dirty="0"/>
              <a:t>Có 2 kiểu </a:t>
            </a:r>
            <a:r>
              <a:rPr lang="en-US" altLang="ja-JP" dirty="0"/>
              <a:t>TT </a:t>
            </a:r>
            <a:r>
              <a:rPr lang="vi-VN" altLang="ja-JP" dirty="0"/>
              <a:t>(luồng): oxygen and hydrogen </a:t>
            </a:r>
            <a:endParaRPr lang="en-US" altLang="ja-JP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vi-VN" altLang="ja-JP" dirty="0"/>
              <a:t>Để kết hợp các </a:t>
            </a:r>
            <a:r>
              <a:rPr lang="en-US" altLang="ja-JP" dirty="0"/>
              <a:t>TT </a:t>
            </a:r>
            <a:r>
              <a:rPr lang="vi-VN" altLang="ja-JP" dirty="0"/>
              <a:t>thành </a:t>
            </a:r>
            <a:r>
              <a:rPr lang="en-US" altLang="ja-JP" dirty="0"/>
              <a:t>1</a:t>
            </a:r>
            <a:r>
              <a:rPr lang="vi-VN" altLang="ja-JP" dirty="0"/>
              <a:t> phân tử nước, cần </a:t>
            </a:r>
            <a:r>
              <a:rPr lang="en-US" altLang="ja-JP" dirty="0"/>
              <a:t>1</a:t>
            </a:r>
            <a:r>
              <a:rPr lang="vi-VN" altLang="ja-JP" dirty="0"/>
              <a:t> Ba-ri-e </a:t>
            </a:r>
            <a:endParaRPr lang="en-US" altLang="ja-JP" dirty="0"/>
          </a:p>
          <a:p>
            <a:r>
              <a:rPr lang="en-US" altLang="ja-JP" dirty="0"/>
              <a:t>      </a:t>
            </a:r>
            <a:r>
              <a:rPr lang="vi-VN" altLang="ja-JP" dirty="0"/>
              <a:t>để các </a:t>
            </a:r>
            <a:r>
              <a:rPr lang="en-US" altLang="ja-JP" dirty="0"/>
              <a:t>TT </a:t>
            </a:r>
            <a:r>
              <a:rPr lang="vi-VN" altLang="ja-JP" dirty="0"/>
              <a:t>phải đợi cho tới khi </a:t>
            </a:r>
            <a:r>
              <a:rPr lang="en-US" altLang="ja-JP" dirty="0"/>
              <a:t>1</a:t>
            </a:r>
            <a:r>
              <a:rPr lang="vi-VN" altLang="ja-JP" dirty="0"/>
              <a:t> phân tử nước sẵn sàng được tạo ra.</a:t>
            </a:r>
            <a:endParaRPr lang="en-US" altLang="ja-JP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vi-VN" altLang="ja-JP" dirty="0"/>
              <a:t> Khi mỗi </a:t>
            </a:r>
            <a:r>
              <a:rPr lang="en-US" altLang="ja-JP" dirty="0"/>
              <a:t>TT </a:t>
            </a:r>
            <a:r>
              <a:rPr lang="vi-VN" altLang="ja-JP" dirty="0"/>
              <a:t>vượt qua Ba-ri-e, nó phải kích hoạt liên kết. </a:t>
            </a:r>
            <a:endParaRPr lang="en-US" altLang="ja-JP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vi-VN" altLang="ja-JP" dirty="0"/>
              <a:t>Tất cả các </a:t>
            </a:r>
            <a:r>
              <a:rPr lang="en-US" altLang="ja-JP" dirty="0"/>
              <a:t>TT </a:t>
            </a:r>
            <a:r>
              <a:rPr lang="vi-VN" altLang="ja-JP" dirty="0"/>
              <a:t>trong cùng một phân tử nước phải tạo liên kết, trước khi </a:t>
            </a:r>
            <a:r>
              <a:rPr lang="en-US" altLang="ja-JP" dirty="0"/>
              <a:t> 1 TT </a:t>
            </a:r>
            <a:r>
              <a:rPr lang="vi-VN" altLang="ja-JP" dirty="0"/>
              <a:t>của phân tử nước khác gọi tới thủ tục tạo liên kết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787557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vi-VN" altLang="ja-JP" sz="1600" dirty="0"/>
              <a:t>Chương </a:t>
            </a:r>
            <a:r>
              <a:rPr lang="en-US" altLang="ja-JP" sz="1600" dirty="0"/>
              <a:t>2</a:t>
            </a:r>
            <a:r>
              <a:rPr lang="vi-VN" altLang="ja-JP" sz="1600" dirty="0"/>
              <a:t> </a:t>
            </a:r>
            <a:r>
              <a:rPr lang="en-US" altLang="ja-JP" sz="1600" dirty="0"/>
              <a:t>Quản lí tiến trình</a:t>
            </a:r>
            <a:br>
              <a:rPr lang="en-US" altLang="ja-JP" sz="1600" dirty="0"/>
            </a:br>
            <a:r>
              <a:rPr lang="en-US" altLang="ja-JP" sz="1600" dirty="0"/>
              <a:t>          </a:t>
            </a:r>
            <a:r>
              <a:rPr lang="vi-VN" altLang="ja-JP" sz="1600" dirty="0"/>
              <a:t>4. Tài nguyên găng và điều độ tiến trình</a:t>
            </a:r>
            <a:br>
              <a:rPr lang="vi-VN" altLang="ja-JP" sz="1600" dirty="0"/>
            </a:br>
            <a:r>
              <a:rPr lang="vi-VN" altLang="ja-JP" sz="1600" dirty="0"/>
              <a:t>              4.5 Ví dụ về đồng bộ tiến trình</a:t>
            </a:r>
            <a:endParaRPr lang="ja-JP" altLang="en-US" dirty="0"/>
          </a:p>
        </p:txBody>
      </p:sp>
      <p:sp>
        <p:nvSpPr>
          <p:cNvPr id="44034" name="Content Placeholder 1"/>
          <p:cNvSpPr>
            <a:spLocks noGrp="1"/>
          </p:cNvSpPr>
          <p:nvPr>
            <p:ph idx="1"/>
          </p:nvPr>
        </p:nvSpPr>
        <p:spPr>
          <a:xfrm>
            <a:off x="209550" y="1981200"/>
            <a:ext cx="8913813" cy="1981200"/>
          </a:xfrm>
        </p:spPr>
        <p:txBody>
          <a:bodyPr/>
          <a:lstStyle/>
          <a:p>
            <a:pPr marL="0" indent="0">
              <a:buFont typeface="Symbol" pitchFamily="18" charset="2"/>
              <a:buNone/>
            </a:pPr>
            <a:endParaRPr lang="en-US" altLang="ja-JP" sz="1800" dirty="0"/>
          </a:p>
          <a:p>
            <a:pPr marL="0" indent="0">
              <a:buFont typeface="Symbol" pitchFamily="18" charset="2"/>
              <a:buNone/>
            </a:pPr>
            <a:r>
              <a:rPr lang="en-US" altLang="ja-JP" sz="2000" dirty="0"/>
              <a:t>   </a:t>
            </a:r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Bài toán tạo phân tử H2O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883163"/>
            <a:ext cx="1447800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3940312"/>
            <a:ext cx="4133850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BC8A7B-37D4-439F-AA76-8DC59524C4F1}"/>
              </a:ext>
            </a:extLst>
          </p:cNvPr>
          <p:cNvSpPr/>
          <p:nvPr/>
        </p:nvSpPr>
        <p:spPr>
          <a:xfrm>
            <a:off x="236538" y="2133600"/>
            <a:ext cx="856297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vi-VN" altLang="ja-JP" dirty="0"/>
              <a:t>Có 2 kiểu </a:t>
            </a:r>
            <a:r>
              <a:rPr lang="en-US" altLang="ja-JP" dirty="0"/>
              <a:t>TT </a:t>
            </a:r>
            <a:r>
              <a:rPr lang="vi-VN" altLang="ja-JP" dirty="0"/>
              <a:t>(luồng): oxygen and hydrogen </a:t>
            </a:r>
            <a:endParaRPr lang="en-US" altLang="ja-JP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vi-VN" altLang="ja-JP" dirty="0"/>
              <a:t>Để kết hợp các </a:t>
            </a:r>
            <a:r>
              <a:rPr lang="en-US" altLang="ja-JP" dirty="0"/>
              <a:t>TT </a:t>
            </a:r>
            <a:r>
              <a:rPr lang="vi-VN" altLang="ja-JP" dirty="0"/>
              <a:t>thành </a:t>
            </a:r>
            <a:r>
              <a:rPr lang="en-US" altLang="ja-JP" dirty="0"/>
              <a:t>1</a:t>
            </a:r>
            <a:r>
              <a:rPr lang="vi-VN" altLang="ja-JP" dirty="0"/>
              <a:t> phân tử nước, cần </a:t>
            </a:r>
            <a:r>
              <a:rPr lang="en-US" altLang="ja-JP" dirty="0"/>
              <a:t>1</a:t>
            </a:r>
            <a:r>
              <a:rPr lang="vi-VN" altLang="ja-JP" dirty="0"/>
              <a:t> Ba-ri-e </a:t>
            </a:r>
            <a:endParaRPr lang="en-US" altLang="ja-JP" dirty="0"/>
          </a:p>
          <a:p>
            <a:r>
              <a:rPr lang="en-US" altLang="ja-JP" dirty="0"/>
              <a:t>      </a:t>
            </a:r>
            <a:r>
              <a:rPr lang="vi-VN" altLang="ja-JP" dirty="0"/>
              <a:t>để các </a:t>
            </a:r>
            <a:r>
              <a:rPr lang="en-US" altLang="ja-JP" dirty="0"/>
              <a:t>TT </a:t>
            </a:r>
            <a:r>
              <a:rPr lang="vi-VN" altLang="ja-JP" dirty="0"/>
              <a:t>phải đợi cho tới khi </a:t>
            </a:r>
            <a:r>
              <a:rPr lang="en-US" altLang="ja-JP" dirty="0"/>
              <a:t>1</a:t>
            </a:r>
            <a:r>
              <a:rPr lang="vi-VN" altLang="ja-JP" dirty="0"/>
              <a:t> phân tử nước sẵn sàng được tạo ra.</a:t>
            </a:r>
            <a:endParaRPr lang="en-US" altLang="ja-JP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vi-VN" altLang="ja-JP" dirty="0"/>
              <a:t> Khi mỗi </a:t>
            </a:r>
            <a:r>
              <a:rPr lang="en-US" altLang="ja-JP" dirty="0"/>
              <a:t>TT </a:t>
            </a:r>
            <a:r>
              <a:rPr lang="vi-VN" altLang="ja-JP" dirty="0"/>
              <a:t>vượt qua Ba-ri-e, nó phải kích hoạt liên kết. </a:t>
            </a:r>
            <a:endParaRPr lang="en-US" altLang="ja-JP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vi-VN" altLang="ja-JP" dirty="0"/>
              <a:t>Tất cả các </a:t>
            </a:r>
            <a:r>
              <a:rPr lang="en-US" altLang="ja-JP" dirty="0"/>
              <a:t>TT </a:t>
            </a:r>
            <a:r>
              <a:rPr lang="vi-VN" altLang="ja-JP" dirty="0"/>
              <a:t>trong cùng một phân tử nước phải tạo liên kết, trước khi </a:t>
            </a:r>
            <a:r>
              <a:rPr lang="en-US" altLang="ja-JP" dirty="0"/>
              <a:t> 1 TT </a:t>
            </a:r>
            <a:r>
              <a:rPr lang="vi-VN" altLang="ja-JP" dirty="0"/>
              <a:t>của phân tử nước khác gọi tới thủ tục tạo liên kết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388503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vi-VN" altLang="ja-JP" sz="1600" dirty="0"/>
              <a:t>Chương </a:t>
            </a:r>
            <a:r>
              <a:rPr lang="en-US" altLang="ja-JP" sz="1600" dirty="0"/>
              <a:t>2</a:t>
            </a:r>
            <a:r>
              <a:rPr lang="vi-VN" altLang="ja-JP" sz="1600" dirty="0"/>
              <a:t> </a:t>
            </a:r>
            <a:r>
              <a:rPr lang="en-US" altLang="ja-JP" sz="1600" dirty="0"/>
              <a:t>Quản lí tiến trình</a:t>
            </a:r>
            <a:br>
              <a:rPr lang="en-US" altLang="ja-JP" sz="1600" dirty="0"/>
            </a:br>
            <a:r>
              <a:rPr lang="en-US" altLang="ja-JP" sz="1600" dirty="0"/>
              <a:t>          </a:t>
            </a:r>
            <a:r>
              <a:rPr lang="vi-VN" altLang="ja-JP" sz="1600" dirty="0"/>
              <a:t>4. Tài nguyên găng và điều độ tiến trình</a:t>
            </a:r>
            <a:br>
              <a:rPr lang="vi-VN" altLang="ja-JP" sz="1600" dirty="0"/>
            </a:br>
            <a:r>
              <a:rPr lang="vi-VN" altLang="ja-JP" sz="1600" dirty="0"/>
              <a:t>              4.5 Ví dụ về đồng bộ tiến trình</a:t>
            </a:r>
            <a:endParaRPr lang="ja-JP" altLang="en-US" dirty="0"/>
          </a:p>
        </p:txBody>
      </p:sp>
      <p:sp>
        <p:nvSpPr>
          <p:cNvPr id="44034" name="Content Placeholder 1"/>
          <p:cNvSpPr>
            <a:spLocks noGrp="1"/>
          </p:cNvSpPr>
          <p:nvPr>
            <p:ph idx="1"/>
          </p:nvPr>
        </p:nvSpPr>
        <p:spPr>
          <a:xfrm>
            <a:off x="209550" y="1981200"/>
            <a:ext cx="8913813" cy="1981200"/>
          </a:xfrm>
        </p:spPr>
        <p:txBody>
          <a:bodyPr/>
          <a:lstStyle/>
          <a:p>
            <a:pPr marL="0" indent="0">
              <a:buFont typeface="Symbol" pitchFamily="18" charset="2"/>
              <a:buNone/>
            </a:pPr>
            <a:endParaRPr lang="en-US" altLang="ja-JP" sz="1800" dirty="0"/>
          </a:p>
          <a:p>
            <a:pPr marL="0" indent="0">
              <a:buFont typeface="Symbol" pitchFamily="18" charset="2"/>
              <a:buNone/>
            </a:pPr>
            <a:r>
              <a:rPr lang="en-US" altLang="ja-JP" sz="2000" dirty="0"/>
              <a:t>   </a:t>
            </a:r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Bài toán tạo phân tử H2O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883163"/>
            <a:ext cx="1447800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202" y="3883162"/>
            <a:ext cx="4029075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1D2901F-13F1-49F7-A2D2-5EC6570B7FA1}"/>
              </a:ext>
            </a:extLst>
          </p:cNvPr>
          <p:cNvSpPr/>
          <p:nvPr/>
        </p:nvSpPr>
        <p:spPr>
          <a:xfrm>
            <a:off x="236538" y="2133600"/>
            <a:ext cx="856297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vi-VN" altLang="ja-JP" dirty="0"/>
              <a:t>Có 2 kiểu </a:t>
            </a:r>
            <a:r>
              <a:rPr lang="en-US" altLang="ja-JP" dirty="0"/>
              <a:t>TT </a:t>
            </a:r>
            <a:r>
              <a:rPr lang="vi-VN" altLang="ja-JP" dirty="0"/>
              <a:t>(luồng): oxygen and hydrogen </a:t>
            </a:r>
            <a:endParaRPr lang="en-US" altLang="ja-JP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vi-VN" altLang="ja-JP" dirty="0"/>
              <a:t>Để kết hợp các </a:t>
            </a:r>
            <a:r>
              <a:rPr lang="en-US" altLang="ja-JP" dirty="0"/>
              <a:t>TT </a:t>
            </a:r>
            <a:r>
              <a:rPr lang="vi-VN" altLang="ja-JP" dirty="0"/>
              <a:t>thành </a:t>
            </a:r>
            <a:r>
              <a:rPr lang="en-US" altLang="ja-JP" dirty="0"/>
              <a:t>1</a:t>
            </a:r>
            <a:r>
              <a:rPr lang="vi-VN" altLang="ja-JP" dirty="0"/>
              <a:t> phân tử nước, cần </a:t>
            </a:r>
            <a:r>
              <a:rPr lang="en-US" altLang="ja-JP" dirty="0"/>
              <a:t>1</a:t>
            </a:r>
            <a:r>
              <a:rPr lang="vi-VN" altLang="ja-JP" dirty="0"/>
              <a:t> Ba-ri-e </a:t>
            </a:r>
            <a:endParaRPr lang="en-US" altLang="ja-JP" dirty="0"/>
          </a:p>
          <a:p>
            <a:r>
              <a:rPr lang="en-US" altLang="ja-JP" dirty="0"/>
              <a:t>      </a:t>
            </a:r>
            <a:r>
              <a:rPr lang="vi-VN" altLang="ja-JP" dirty="0"/>
              <a:t>để các </a:t>
            </a:r>
            <a:r>
              <a:rPr lang="en-US" altLang="ja-JP" dirty="0"/>
              <a:t>TT </a:t>
            </a:r>
            <a:r>
              <a:rPr lang="vi-VN" altLang="ja-JP" dirty="0"/>
              <a:t>phải đợi cho tới khi </a:t>
            </a:r>
            <a:r>
              <a:rPr lang="en-US" altLang="ja-JP" dirty="0"/>
              <a:t>1</a:t>
            </a:r>
            <a:r>
              <a:rPr lang="vi-VN" altLang="ja-JP" dirty="0"/>
              <a:t> phân tử nước sẵn sàng được tạo ra.</a:t>
            </a:r>
            <a:endParaRPr lang="en-US" altLang="ja-JP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vi-VN" altLang="ja-JP" dirty="0"/>
              <a:t> Khi mỗi </a:t>
            </a:r>
            <a:r>
              <a:rPr lang="en-US" altLang="ja-JP" dirty="0"/>
              <a:t>TT </a:t>
            </a:r>
            <a:r>
              <a:rPr lang="vi-VN" altLang="ja-JP" dirty="0"/>
              <a:t>vượt qua Ba-ri-e, nó phải kích hoạt liên kết. </a:t>
            </a:r>
            <a:endParaRPr lang="en-US" altLang="ja-JP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vi-VN" altLang="ja-JP" dirty="0"/>
              <a:t>Tất cả các </a:t>
            </a:r>
            <a:r>
              <a:rPr lang="en-US" altLang="ja-JP" dirty="0"/>
              <a:t>TT </a:t>
            </a:r>
            <a:r>
              <a:rPr lang="vi-VN" altLang="ja-JP" dirty="0"/>
              <a:t>trong cùng một phân tử nước phải tạo liên kết, trước khi </a:t>
            </a:r>
            <a:r>
              <a:rPr lang="en-US" altLang="ja-JP" dirty="0"/>
              <a:t> 1 TT </a:t>
            </a:r>
            <a:r>
              <a:rPr lang="vi-VN" altLang="ja-JP" dirty="0"/>
              <a:t>của phân tử nước khác gọi tới thủ tục tạo liên kết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267747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vi-VN" altLang="ja-JP" sz="1600" dirty="0"/>
              <a:t>Chương </a:t>
            </a:r>
            <a:r>
              <a:rPr lang="en-US" altLang="ja-JP" sz="1600" dirty="0"/>
              <a:t>2</a:t>
            </a:r>
            <a:r>
              <a:rPr lang="vi-VN" altLang="ja-JP" sz="1600" dirty="0"/>
              <a:t> </a:t>
            </a:r>
            <a:r>
              <a:rPr lang="en-US" altLang="ja-JP" sz="1600" dirty="0"/>
              <a:t>Quản lí tiến trình</a:t>
            </a:r>
            <a:br>
              <a:rPr lang="en-US" altLang="ja-JP" sz="1600" dirty="0"/>
            </a:br>
            <a:r>
              <a:rPr lang="en-US" altLang="ja-JP" sz="1600" dirty="0"/>
              <a:t>          </a:t>
            </a:r>
            <a:r>
              <a:rPr lang="vi-VN" altLang="ja-JP" sz="1600" dirty="0"/>
              <a:t>4. Tài nguyên găng và điều độ tiến trình</a:t>
            </a:r>
            <a:br>
              <a:rPr lang="vi-VN" altLang="ja-JP" sz="1600" dirty="0"/>
            </a:br>
            <a:r>
              <a:rPr lang="vi-VN" altLang="ja-JP" sz="1600" dirty="0"/>
              <a:t>              4.5 Ví dụ về đồng bộ tiến trình</a:t>
            </a:r>
            <a:endParaRPr lang="ja-JP" altLang="en-US" dirty="0"/>
          </a:p>
        </p:txBody>
      </p:sp>
      <p:sp>
        <p:nvSpPr>
          <p:cNvPr id="44034" name="Content Placeholder 1"/>
          <p:cNvSpPr>
            <a:spLocks noGrp="1"/>
          </p:cNvSpPr>
          <p:nvPr>
            <p:ph idx="1"/>
          </p:nvPr>
        </p:nvSpPr>
        <p:spPr>
          <a:xfrm>
            <a:off x="209550" y="1981200"/>
            <a:ext cx="8913813" cy="1981200"/>
          </a:xfrm>
        </p:spPr>
        <p:txBody>
          <a:bodyPr/>
          <a:lstStyle/>
          <a:p>
            <a:pPr marL="0" indent="0">
              <a:buFont typeface="Symbol" pitchFamily="18" charset="2"/>
              <a:buNone/>
            </a:pPr>
            <a:endParaRPr lang="en-US" altLang="ja-JP" sz="1800" dirty="0"/>
          </a:p>
          <a:p>
            <a:pPr marL="0" indent="0">
              <a:buFont typeface="Symbol" pitchFamily="18" charset="2"/>
              <a:buNone/>
            </a:pPr>
            <a:r>
              <a:rPr lang="en-US" altLang="ja-JP" sz="2000" dirty="0"/>
              <a:t>   </a:t>
            </a:r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Bài toán tạo phân tử H2O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883163"/>
            <a:ext cx="1447800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604" y="3826012"/>
            <a:ext cx="401955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524BE10-1991-4B1B-BDB7-51CF32CC6789}"/>
              </a:ext>
            </a:extLst>
          </p:cNvPr>
          <p:cNvSpPr/>
          <p:nvPr/>
        </p:nvSpPr>
        <p:spPr>
          <a:xfrm>
            <a:off x="236538" y="2133600"/>
            <a:ext cx="856297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vi-VN" altLang="ja-JP" dirty="0"/>
              <a:t>Có 2 kiểu </a:t>
            </a:r>
            <a:r>
              <a:rPr lang="en-US" altLang="ja-JP" dirty="0"/>
              <a:t>TT </a:t>
            </a:r>
            <a:r>
              <a:rPr lang="vi-VN" altLang="ja-JP" dirty="0"/>
              <a:t>(luồng): oxygen and hydrogen </a:t>
            </a:r>
            <a:endParaRPr lang="en-US" altLang="ja-JP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vi-VN" altLang="ja-JP" dirty="0"/>
              <a:t>Để kết hợp các </a:t>
            </a:r>
            <a:r>
              <a:rPr lang="en-US" altLang="ja-JP" dirty="0"/>
              <a:t>TT </a:t>
            </a:r>
            <a:r>
              <a:rPr lang="vi-VN" altLang="ja-JP" dirty="0"/>
              <a:t>thành </a:t>
            </a:r>
            <a:r>
              <a:rPr lang="en-US" altLang="ja-JP" dirty="0"/>
              <a:t>1</a:t>
            </a:r>
            <a:r>
              <a:rPr lang="vi-VN" altLang="ja-JP" dirty="0"/>
              <a:t> phân tử nước, cần </a:t>
            </a:r>
            <a:r>
              <a:rPr lang="en-US" altLang="ja-JP" dirty="0"/>
              <a:t>1</a:t>
            </a:r>
            <a:r>
              <a:rPr lang="vi-VN" altLang="ja-JP" dirty="0"/>
              <a:t> Ba-ri-e </a:t>
            </a:r>
            <a:endParaRPr lang="en-US" altLang="ja-JP" dirty="0"/>
          </a:p>
          <a:p>
            <a:r>
              <a:rPr lang="en-US" altLang="ja-JP" dirty="0"/>
              <a:t>      </a:t>
            </a:r>
            <a:r>
              <a:rPr lang="vi-VN" altLang="ja-JP" dirty="0"/>
              <a:t>để các </a:t>
            </a:r>
            <a:r>
              <a:rPr lang="en-US" altLang="ja-JP" dirty="0"/>
              <a:t>TT </a:t>
            </a:r>
            <a:r>
              <a:rPr lang="vi-VN" altLang="ja-JP" dirty="0"/>
              <a:t>phải đợi cho tới khi </a:t>
            </a:r>
            <a:r>
              <a:rPr lang="en-US" altLang="ja-JP" dirty="0"/>
              <a:t>1</a:t>
            </a:r>
            <a:r>
              <a:rPr lang="vi-VN" altLang="ja-JP" dirty="0"/>
              <a:t> phân tử nước sẵn sàng được tạo ra.</a:t>
            </a:r>
            <a:endParaRPr lang="en-US" altLang="ja-JP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vi-VN" altLang="ja-JP" dirty="0"/>
              <a:t> Khi mỗi </a:t>
            </a:r>
            <a:r>
              <a:rPr lang="en-US" altLang="ja-JP" dirty="0"/>
              <a:t>TT </a:t>
            </a:r>
            <a:r>
              <a:rPr lang="vi-VN" altLang="ja-JP" dirty="0"/>
              <a:t>vượt qua Ba-ri-e, nó phải kích hoạt liên kết. </a:t>
            </a:r>
            <a:endParaRPr lang="en-US" altLang="ja-JP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vi-VN" altLang="ja-JP" dirty="0"/>
              <a:t>Tất cả các </a:t>
            </a:r>
            <a:r>
              <a:rPr lang="en-US" altLang="ja-JP" dirty="0"/>
              <a:t>TT </a:t>
            </a:r>
            <a:r>
              <a:rPr lang="vi-VN" altLang="ja-JP" dirty="0"/>
              <a:t>trong cùng một phân tử nước phải tạo liên kết, trước khi </a:t>
            </a:r>
            <a:r>
              <a:rPr lang="en-US" altLang="ja-JP" dirty="0"/>
              <a:t> 1 TT </a:t>
            </a:r>
            <a:r>
              <a:rPr lang="vi-VN" altLang="ja-JP" dirty="0"/>
              <a:t>của phân tử nước khác gọi tới thủ tục tạo liên kết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222697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vi-VN" altLang="ja-JP" sz="1600" dirty="0"/>
              <a:t>Chương </a:t>
            </a:r>
            <a:r>
              <a:rPr lang="en-US" altLang="ja-JP" sz="1600" dirty="0"/>
              <a:t>2</a:t>
            </a:r>
            <a:r>
              <a:rPr lang="vi-VN" altLang="ja-JP" sz="1600" dirty="0"/>
              <a:t> </a:t>
            </a:r>
            <a:r>
              <a:rPr lang="en-US" altLang="ja-JP" sz="1600" dirty="0"/>
              <a:t>Quản lí tiến trình</a:t>
            </a:r>
            <a:br>
              <a:rPr lang="en-US" altLang="ja-JP" sz="1600" dirty="0"/>
            </a:br>
            <a:r>
              <a:rPr lang="en-US" altLang="ja-JP" sz="1600" dirty="0"/>
              <a:t>          </a:t>
            </a:r>
            <a:r>
              <a:rPr lang="vi-VN" altLang="ja-JP" sz="1600" dirty="0"/>
              <a:t>4. Tài nguyên găng và điều độ tiến trình</a:t>
            </a:r>
            <a:br>
              <a:rPr lang="vi-VN" altLang="ja-JP" sz="1600" dirty="0"/>
            </a:br>
            <a:r>
              <a:rPr lang="vi-VN" altLang="ja-JP" sz="1600" dirty="0"/>
              <a:t>              4.5 Ví dụ về đồng bộ tiến trình</a:t>
            </a:r>
            <a:endParaRPr lang="ja-JP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en-US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Bữa ăn tối của </a:t>
            </a: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triết gia</a:t>
            </a:r>
          </a:p>
        </p:txBody>
      </p:sp>
      <p:sp>
        <p:nvSpPr>
          <p:cNvPr id="3" name="Rectangle 2"/>
          <p:cNvSpPr/>
          <p:nvPr/>
        </p:nvSpPr>
        <p:spPr>
          <a:xfrm>
            <a:off x="236538" y="2875002"/>
            <a:ext cx="505900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vi-VN" altLang="ja-JP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 triết gia ăn tối quanh một bàn tròn </a:t>
            </a:r>
            <a:endParaRPr lang="en-US" altLang="ja-JP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vi-VN" altLang="ja-JP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Trước mỗi triết gia là một đĩa mì </a:t>
            </a:r>
            <a:endParaRPr lang="en-US" altLang="ja-JP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vi-VN" altLang="ja-JP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Giữa 2 đĩa kề nhau là một cái </a:t>
            </a:r>
            <a:r>
              <a:rPr lang="en-US" altLang="ja-JP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  <a:r>
              <a:rPr lang="vi-VN" altLang="ja-JP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ĩa (fork)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vi-VN" altLang="ja-JP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 triết gia thực hiện luân phiên, liên tục 2 việc :Ăn và Nghĩ </a:t>
            </a:r>
            <a:endParaRPr lang="en-US" altLang="ja-JP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vi-VN" altLang="ja-JP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Mỗi triết gia cần 2 cái dĩa để ăn </a:t>
            </a:r>
            <a:endParaRPr lang="en-US" altLang="ja-JP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vi-VN" altLang="ja-JP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Chỉ lấy </a:t>
            </a:r>
            <a:r>
              <a:rPr lang="en-US" altLang="ja-JP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vi-VN" altLang="ja-JP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dĩa tại </a:t>
            </a:r>
            <a:r>
              <a:rPr lang="en-US" altLang="ja-JP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vi-VN" altLang="ja-JP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thời điểm </a:t>
            </a:r>
            <a:endParaRPr lang="en-US" altLang="ja-JP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vi-VN" altLang="ja-JP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Cái bên trái rồi tới cái bên phải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vi-VN" altLang="ja-JP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Ăn xong, triết gia để dĩa vào vị trí cũ</a:t>
            </a:r>
            <a:endParaRPr lang="ja-JP" altLang="en-US" sz="2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364" name="Picture 4" descr="Image result for dining philosophers probl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736791"/>
            <a:ext cx="3352800" cy="347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65024" y="2044005"/>
            <a:ext cx="82693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altLang="ja-JP" sz="2400" i="1" dirty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Bài toán đồng bộ hóa tiến trình nổi tiếng, thể hiện tình trạng nhiều tiến trình phân chia nhiều tài nguyên</a:t>
            </a:r>
          </a:p>
        </p:txBody>
      </p:sp>
    </p:spTree>
    <p:extLst>
      <p:ext uri="{BB962C8B-B14F-4D97-AF65-F5344CB8AC3E}">
        <p14:creationId xmlns:p14="http://schemas.microsoft.com/office/powerpoint/2010/main" val="23739686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vi-VN" altLang="ja-JP" sz="1600" dirty="0"/>
              <a:t>Chương </a:t>
            </a:r>
            <a:r>
              <a:rPr lang="en-US" altLang="ja-JP" sz="1600" dirty="0"/>
              <a:t>2</a:t>
            </a:r>
            <a:r>
              <a:rPr lang="vi-VN" altLang="ja-JP" sz="1600" dirty="0"/>
              <a:t> </a:t>
            </a:r>
            <a:r>
              <a:rPr lang="en-US" altLang="ja-JP" sz="1600" dirty="0"/>
              <a:t>Quản lí tiến trình</a:t>
            </a:r>
            <a:br>
              <a:rPr lang="en-US" altLang="ja-JP" sz="1600" dirty="0"/>
            </a:br>
            <a:r>
              <a:rPr lang="en-US" altLang="ja-JP" sz="1600" dirty="0"/>
              <a:t>          </a:t>
            </a:r>
            <a:r>
              <a:rPr lang="vi-VN" altLang="ja-JP" sz="1600" dirty="0"/>
              <a:t>4. Tài nguyên găng và điều độ tiến trình</a:t>
            </a:r>
            <a:br>
              <a:rPr lang="vi-VN" altLang="ja-JP" sz="1600" dirty="0"/>
            </a:br>
            <a:r>
              <a:rPr lang="vi-VN" altLang="ja-JP" sz="1600" dirty="0"/>
              <a:t>              4.5 Ví dụ về đồng bộ tiến trình</a:t>
            </a:r>
            <a:endParaRPr lang="ja-JP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Vấn đề triết gia ăn tối: Phương pháp đơn giản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2162263"/>
            <a:ext cx="7696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vi-VN" altLang="ja-JP" dirty="0"/>
              <a:t>Mỗi chiếc dĩa là một tài nguyên găng, được điều độ bởi một đèn báo </a:t>
            </a: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</a:rPr>
              <a:t>fork[i] </a:t>
            </a:r>
            <a:endParaRPr lang="en-US" altLang="ja-JP" dirty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vi-VN" altLang="ja-JP" dirty="0"/>
              <a:t>Semaphore fork[5] = {1, 1, 1, 1, 1}; </a:t>
            </a:r>
            <a:endParaRPr lang="en-US" altLang="ja-JP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vi-VN" altLang="ja-JP" dirty="0"/>
              <a:t>Thuật toán cho Triết gia Pi</a:t>
            </a:r>
            <a:endParaRPr lang="ja-JP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011" y="3276600"/>
            <a:ext cx="3810000" cy="2377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48654" y="5734843"/>
            <a:ext cx="7543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vi-VN" altLang="ja-JP" dirty="0"/>
              <a:t>Nếu tất cả các triết gia cùng muốn ăn </a:t>
            </a:r>
            <a:endParaRPr lang="en-US" altLang="ja-JP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vi-VN" altLang="ja-JP" dirty="0"/>
              <a:t>Cùng lấy chiếc dĩa bên trái (gọi tới: wait(fork[i])) </a:t>
            </a:r>
            <a:endParaRPr lang="en-US" altLang="ja-JP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vi-VN" altLang="ja-JP" dirty="0"/>
              <a:t>Cùng đợi lấy chiếc dĩa bên phải (gọi tới: wait(fork[(i+1)%5]))</a:t>
            </a:r>
          </a:p>
          <a:p>
            <a:r>
              <a:rPr lang="vi-VN" altLang="ja-JP" dirty="0">
                <a:solidFill>
                  <a:srgbClr val="FF0000"/>
                </a:solidFill>
              </a:rPr>
              <a:t>⇒ Bế tắc (deadlock)</a:t>
            </a:r>
            <a:endParaRPr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5242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vi-VN" altLang="ja-JP" sz="1600" dirty="0"/>
              <a:t>Chương </a:t>
            </a:r>
            <a:r>
              <a:rPr lang="en-US" altLang="ja-JP" sz="1600" dirty="0"/>
              <a:t>2</a:t>
            </a:r>
            <a:r>
              <a:rPr lang="vi-VN" altLang="ja-JP" sz="1600" dirty="0"/>
              <a:t> </a:t>
            </a:r>
            <a:r>
              <a:rPr lang="en-US" altLang="ja-JP" sz="1600" dirty="0"/>
              <a:t>Quản lí tiến trình</a:t>
            </a:r>
            <a:br>
              <a:rPr lang="en-US" altLang="ja-JP" sz="1600" dirty="0"/>
            </a:br>
            <a:r>
              <a:rPr lang="en-US" altLang="ja-JP" sz="1600" dirty="0"/>
              <a:t>          </a:t>
            </a:r>
            <a:r>
              <a:rPr lang="vi-VN" altLang="ja-JP" sz="1600" dirty="0"/>
              <a:t>4. Tài nguyên găng và điều độ tiến trình</a:t>
            </a:r>
            <a:br>
              <a:rPr lang="vi-VN" altLang="ja-JP" sz="1600" dirty="0"/>
            </a:br>
            <a:r>
              <a:rPr lang="vi-VN" altLang="ja-JP" sz="1600" dirty="0"/>
              <a:t>              4.5 Ví dụ về đồng bộ tiến trình</a:t>
            </a:r>
            <a:endParaRPr lang="ja-JP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Vấn đề triết gia ăn tối: Giải pháp </a:t>
            </a:r>
            <a:r>
              <a:rPr lang="en-US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1</a:t>
            </a:r>
            <a:endParaRPr lang="vi-VN" altLang="ja-JP" sz="2000" dirty="0">
              <a:solidFill>
                <a:schemeClr val="bg1"/>
              </a:solidFill>
              <a:latin typeface="Tahoma" charset="0"/>
              <a:ea typeface="HGP明朝E" charset="-128"/>
              <a:cs typeface="Tahoma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2162263"/>
            <a:ext cx="7010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vi-VN" altLang="ja-JP" dirty="0"/>
              <a:t>Chỉ cho phép một nhà triết học lấy dĩa tại một thời điểm </a:t>
            </a:r>
            <a:endParaRPr lang="en-US" altLang="ja-JP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vi-VN" altLang="ja-JP" dirty="0"/>
              <a:t>Semaphore mutex ← 1; </a:t>
            </a:r>
            <a:endParaRPr lang="en-US" altLang="ja-JP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vi-VN" altLang="ja-JP" dirty="0"/>
              <a:t>Thuật toán cho Triết gia Pi</a:t>
            </a:r>
            <a:endParaRPr lang="ja-JP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381000" y="5734843"/>
            <a:ext cx="7924800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vi-VN" altLang="ja-JP" dirty="0"/>
              <a:t>Có thể làm cho 2 triết gia không kề nhau cùng được ăn tại một thời điểm (P1: ăn, P2: chiếm mutex⇒ P3 </a:t>
            </a:r>
            <a:r>
              <a:rPr lang="vi-VN" altLang="ja-JP" dirty="0" err="1"/>
              <a:t>đợi</a:t>
            </a:r>
            <a:r>
              <a:rPr lang="vi-VN" altLang="ja-JP" dirty="0"/>
              <a:t>)</a:t>
            </a:r>
            <a:endParaRPr lang="en-US" altLang="ja-JP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ja-JP" altLang="en-US" dirty="0">
              <a:solidFill>
                <a:srgbClr val="FF0000"/>
              </a:solidFill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743200"/>
            <a:ext cx="3699668" cy="2862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95148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vi-VN" altLang="ja-JP" sz="1600" dirty="0"/>
              <a:t>Chương </a:t>
            </a:r>
            <a:r>
              <a:rPr lang="en-US" altLang="ja-JP" sz="1600" dirty="0"/>
              <a:t>2</a:t>
            </a:r>
            <a:r>
              <a:rPr lang="vi-VN" altLang="ja-JP" sz="1600" dirty="0"/>
              <a:t> </a:t>
            </a:r>
            <a:r>
              <a:rPr lang="en-US" altLang="ja-JP" sz="1600" dirty="0"/>
              <a:t>Quản lí tiến trình</a:t>
            </a:r>
            <a:br>
              <a:rPr lang="en-US" altLang="ja-JP" sz="1600" dirty="0"/>
            </a:br>
            <a:r>
              <a:rPr lang="en-US" altLang="ja-JP" sz="1600" dirty="0"/>
              <a:t>          </a:t>
            </a:r>
            <a:r>
              <a:rPr lang="vi-VN" altLang="ja-JP" sz="1600" dirty="0"/>
              <a:t>4. Tài nguyên găng và điều độ tiến trình</a:t>
            </a:r>
            <a:br>
              <a:rPr lang="vi-VN" altLang="ja-JP" sz="1600" dirty="0"/>
            </a:br>
            <a:r>
              <a:rPr lang="vi-VN" altLang="ja-JP" sz="1600" dirty="0"/>
              <a:t>              4.5 Ví dụ về đồng bộ tiến trình</a:t>
            </a:r>
            <a:endParaRPr lang="ja-JP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Vấn đề triết gia ăn tối: Giải pháp </a:t>
            </a:r>
            <a:r>
              <a:rPr lang="en-US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2</a:t>
            </a:r>
            <a:endParaRPr lang="vi-VN" altLang="ja-JP" sz="2000" dirty="0">
              <a:solidFill>
                <a:schemeClr val="bg1"/>
              </a:solidFill>
              <a:latin typeface="Tahoma" charset="0"/>
              <a:ea typeface="HGP明朝E" charset="-128"/>
              <a:cs typeface="Tahoma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6538" y="1905000"/>
            <a:ext cx="7010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vi-VN" altLang="ja-JP" dirty="0"/>
              <a:t>Thứ tự lấy dĩa của các triết gia khác nhau </a:t>
            </a:r>
            <a:endParaRPr lang="en-US" altLang="ja-JP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vi-VN" altLang="ja-JP" dirty="0"/>
              <a:t>Triết gia số hiệu chẵn lấy dĩa trái trước </a:t>
            </a:r>
            <a:endParaRPr lang="en-US" altLang="ja-JP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vi-VN" altLang="ja-JP" dirty="0"/>
              <a:t>Triết gia số hiệu lẻ lấy dĩa phải trướ</a:t>
            </a:r>
            <a:r>
              <a:rPr lang="en-US" altLang="ja-JP" dirty="0"/>
              <a:t>c</a:t>
            </a:r>
            <a:endParaRPr lang="ja-JP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48654" y="5734843"/>
            <a:ext cx="754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vi-VN" altLang="ja-JP" dirty="0"/>
              <a:t>Giải quyết được vấn đề bế tắc</a:t>
            </a:r>
            <a:endParaRPr lang="ja-JP" altLang="en-US" dirty="0">
              <a:solidFill>
                <a:srgbClr val="FF0000"/>
              </a:solidFill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776" y="2828331"/>
            <a:ext cx="3972042" cy="2810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1162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4. Tài nguyên găng và điều độ tiến trình</a:t>
            </a:r>
            <a:br>
              <a:rPr lang="en-US" altLang="ja-JP" sz="1800" dirty="0"/>
            </a:br>
            <a:r>
              <a:rPr lang="en-US" altLang="ja-JP" sz="1800" dirty="0"/>
              <a:t>             </a:t>
            </a:r>
            <a:r>
              <a:rPr lang="vi-VN" altLang="ja-JP" sz="1800" dirty="0"/>
              <a:t>4.1 Khái niệm tài nguyên găng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211286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Kết quả thực hiện</a:t>
            </a:r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40193"/>
            <a:ext cx="8323114" cy="4937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81354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vi-VN" altLang="ja-JP" sz="1600" dirty="0"/>
              <a:t>Chương </a:t>
            </a:r>
            <a:r>
              <a:rPr lang="en-US" altLang="ja-JP" sz="1600" dirty="0"/>
              <a:t>2</a:t>
            </a:r>
            <a:r>
              <a:rPr lang="vi-VN" altLang="ja-JP" sz="1600" dirty="0"/>
              <a:t> </a:t>
            </a:r>
            <a:r>
              <a:rPr lang="en-US" altLang="ja-JP" sz="1600" dirty="0"/>
              <a:t>Quản lí tiến trình</a:t>
            </a:r>
            <a:br>
              <a:rPr lang="en-US" altLang="ja-JP" sz="1600" dirty="0"/>
            </a:br>
            <a:r>
              <a:rPr lang="en-US" altLang="ja-JP" sz="1600" dirty="0"/>
              <a:t>          </a:t>
            </a:r>
            <a:r>
              <a:rPr lang="vi-VN" altLang="ja-JP" sz="1600" dirty="0"/>
              <a:t>4. Tài nguyên găng và điều độ tiến trình</a:t>
            </a:r>
            <a:br>
              <a:rPr lang="vi-VN" altLang="ja-JP" sz="1600" dirty="0"/>
            </a:br>
            <a:r>
              <a:rPr lang="vi-VN" altLang="ja-JP" sz="1600" dirty="0"/>
              <a:t>              4.5 Ví dụ về đồng bộ tiến trình</a:t>
            </a:r>
            <a:endParaRPr lang="ja-JP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Vấn đề triết gia ăn tối: Một số giải pháp khác</a:t>
            </a:r>
          </a:p>
        </p:txBody>
      </p:sp>
      <p:sp>
        <p:nvSpPr>
          <p:cNvPr id="3" name="Rectangle 2"/>
          <p:cNvSpPr/>
          <p:nvPr/>
        </p:nvSpPr>
        <p:spPr>
          <a:xfrm>
            <a:off x="236538" y="2590800"/>
            <a:ext cx="845026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vi-VN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Trả lại dĩa bên trái nếu không lấy được cái bên phải </a:t>
            </a: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vi-VN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Kiểm tra dĩa phải sẵn sàng trước khi gọi wait(fork[(i+1)%5]) </a:t>
            </a: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vi-VN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Nếu không sẵn có: trả lại dĩa trái, đợi một thời gian rồi thử lại </a:t>
            </a: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vi-VN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Không bị bế tắc, nhưng không tiến triển:nạn đói (starvation) </a:t>
            </a: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vi-VN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Thực hiện trong thực tế, nhưng không đảm bảo về lý thuyết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của đề bài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ja-JP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0546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vi-VN" altLang="ja-JP" sz="1600" dirty="0"/>
              <a:t>Chương </a:t>
            </a:r>
            <a:r>
              <a:rPr lang="en-US" altLang="ja-JP" sz="1600" dirty="0"/>
              <a:t>2</a:t>
            </a:r>
            <a:r>
              <a:rPr lang="vi-VN" altLang="ja-JP" sz="1600" dirty="0"/>
              <a:t> </a:t>
            </a:r>
            <a:r>
              <a:rPr lang="en-US" altLang="ja-JP" sz="1600" dirty="0"/>
              <a:t>Quản lí tiến trình</a:t>
            </a:r>
            <a:br>
              <a:rPr lang="en-US" altLang="ja-JP" sz="1600" dirty="0"/>
            </a:br>
            <a:r>
              <a:rPr lang="en-US" altLang="ja-JP" sz="1600" dirty="0"/>
              <a:t>          </a:t>
            </a:r>
            <a:r>
              <a:rPr lang="vi-VN" altLang="ja-JP" sz="1600" dirty="0"/>
              <a:t>4. Tài nguyên găng và điều độ tiến trình</a:t>
            </a:r>
            <a:br>
              <a:rPr lang="vi-VN" altLang="ja-JP" sz="1600" dirty="0"/>
            </a:br>
            <a:r>
              <a:rPr lang="vi-VN" altLang="ja-JP" sz="1600" dirty="0"/>
              <a:t>              4.5 Ví dụ về đồng bộ tiến trình</a:t>
            </a:r>
            <a:endParaRPr lang="ja-JP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Vấn đề triết gia ăn tối: Một số giải pháp khác</a:t>
            </a:r>
            <a:r>
              <a:rPr lang="en-US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 (</a:t>
            </a:r>
            <a:r>
              <a:rPr lang="en-US" altLang="ja-JP" sz="2000" dirty="0" err="1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tiếp</a:t>
            </a:r>
            <a:r>
              <a:rPr lang="en-US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)</a:t>
            </a:r>
            <a:endParaRPr lang="vi-VN" altLang="ja-JP" sz="2000" dirty="0">
              <a:solidFill>
                <a:schemeClr val="bg1"/>
              </a:solidFill>
              <a:latin typeface="Tahoma" charset="0"/>
              <a:ea typeface="HGP明朝E" charset="-128"/>
              <a:cs typeface="Tahoma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6538" y="2057400"/>
            <a:ext cx="7688262" cy="470898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vi-VN" altLang="ja-JP" sz="2000" dirty="0"/>
              <a:t>Sử dụng đèn báo đồng thời P</a:t>
            </a:r>
            <a:r>
              <a:rPr lang="vi-VN" altLang="ja-JP" sz="2000" baseline="-25000" dirty="0"/>
              <a:t>Sim</a:t>
            </a:r>
            <a:r>
              <a:rPr lang="vi-VN" altLang="ja-JP" sz="2000" dirty="0"/>
              <a:t>(S1, S2, . . . , Sn) </a:t>
            </a:r>
            <a:endParaRPr lang="en-US" altLang="ja-JP" sz="2000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vi-VN" altLang="ja-JP" sz="2000" dirty="0"/>
              <a:t>Thu được tất cả đèn báo cùng một thời điểm hoặc không có bất kỳ đèn báo nào </a:t>
            </a:r>
            <a:endParaRPr lang="en-US" altLang="ja-JP" sz="2000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vi-VN" altLang="ja-JP" sz="2000" dirty="0"/>
              <a:t>Thao tác P</a:t>
            </a:r>
            <a:r>
              <a:rPr lang="vi-VN" altLang="ja-JP" sz="2000" baseline="-25000" dirty="0"/>
              <a:t>Sim</a:t>
            </a:r>
            <a:r>
              <a:rPr lang="vi-VN" altLang="ja-JP" sz="2000" dirty="0"/>
              <a:t>(S1, S2, . . . , Sn) sẽ block() </a:t>
            </a:r>
            <a:r>
              <a:rPr lang="en-US" altLang="ja-JP" sz="2000" dirty="0"/>
              <a:t>TT</a:t>
            </a:r>
            <a:r>
              <a:rPr lang="vi-VN" altLang="ja-JP" sz="2000" dirty="0"/>
              <a:t>/luồng gọi khi có bất kỳ một đèn báo nào không thể thu được</a:t>
            </a:r>
            <a:endParaRPr lang="en-US" altLang="ja-JP" sz="2000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en-US" altLang="ja-JP" sz="2000" dirty="0"/>
              <a:t>Thuật toán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endParaRPr lang="en-US" altLang="ja-JP" sz="2000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endParaRPr lang="en-US" altLang="ja-JP" sz="2000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endParaRPr lang="en-US" altLang="ja-JP" sz="2000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endParaRPr lang="en-US" altLang="ja-JP" sz="2000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endParaRPr lang="en-US" altLang="ja-JP" sz="2000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endParaRPr lang="en-US" altLang="ja-JP" sz="2000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endParaRPr lang="vi-VN" altLang="ja-JP" sz="2000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vi-VN" altLang="ja-JP" sz="2000" dirty="0"/>
              <a:t>Khó cài đặt đèn báo đồng thời</a:t>
            </a:r>
            <a:endParaRPr lang="en-US" altLang="ja-JP" sz="2000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vi-VN" altLang="ja-JP" sz="2000" dirty="0"/>
              <a:t>Giải pháp đề xuất bởi Tanenbaum (Tanenbaum 2001)</a:t>
            </a:r>
            <a:endParaRPr lang="ja-JP" alt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3124200" y="3962400"/>
            <a:ext cx="4572000" cy="1905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altLang="ja-JP" sz="2400" dirty="0">
                <a:solidFill>
                  <a:schemeClr val="tx1"/>
                </a:solidFill>
              </a:rPr>
              <a:t>P</a:t>
            </a:r>
            <a:r>
              <a:rPr lang="vi-VN" altLang="ja-JP" sz="2400" baseline="-25000" dirty="0">
                <a:solidFill>
                  <a:schemeClr val="tx1"/>
                </a:solidFill>
              </a:rPr>
              <a:t>Sim</a:t>
            </a:r>
            <a:r>
              <a:rPr lang="vi-VN" altLang="ja-JP" sz="2400" dirty="0">
                <a:solidFill>
                  <a:schemeClr val="tx1"/>
                </a:solidFill>
              </a:rPr>
              <a:t>(fork[i], fork[(i+1)% 5]); </a:t>
            </a:r>
            <a:endParaRPr lang="en-US" altLang="ja-JP" sz="2400" dirty="0">
              <a:solidFill>
                <a:schemeClr val="tx1"/>
              </a:solidFill>
            </a:endParaRPr>
          </a:p>
          <a:p>
            <a:endParaRPr lang="en-US" altLang="ja-JP" sz="2400" dirty="0">
              <a:solidFill>
                <a:schemeClr val="tx1"/>
              </a:solidFill>
            </a:endParaRPr>
          </a:p>
          <a:p>
            <a:r>
              <a:rPr lang="vi-VN" altLang="ja-JP" sz="2400" dirty="0">
                <a:solidFill>
                  <a:schemeClr val="tx1"/>
                </a:solidFill>
              </a:rPr>
              <a:t>{ Ăn} </a:t>
            </a:r>
            <a:endParaRPr lang="en-US" altLang="ja-JP" sz="2400" dirty="0">
              <a:solidFill>
                <a:schemeClr val="tx1"/>
              </a:solidFill>
            </a:endParaRPr>
          </a:p>
          <a:p>
            <a:r>
              <a:rPr lang="vi-VN" altLang="ja-JP" sz="2400" dirty="0">
                <a:solidFill>
                  <a:schemeClr val="tx1"/>
                </a:solidFill>
              </a:rPr>
              <a:t>V</a:t>
            </a:r>
            <a:r>
              <a:rPr lang="vi-VN" altLang="ja-JP" sz="2400" baseline="-25000" dirty="0">
                <a:solidFill>
                  <a:schemeClr val="tx1"/>
                </a:solidFill>
              </a:rPr>
              <a:t>Sim</a:t>
            </a:r>
            <a:r>
              <a:rPr lang="vi-VN" altLang="ja-JP" sz="2400" dirty="0">
                <a:solidFill>
                  <a:schemeClr val="tx1"/>
                </a:solidFill>
              </a:rPr>
              <a:t>(fork[i], fork[(i+1)% 5]);</a:t>
            </a:r>
          </a:p>
          <a:p>
            <a:pPr algn="ctr"/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3833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vi-VN" altLang="ja-JP" sz="1600" dirty="0"/>
              <a:t>Chương </a:t>
            </a:r>
            <a:r>
              <a:rPr lang="en-US" altLang="ja-JP" sz="1600" dirty="0"/>
              <a:t>2</a:t>
            </a:r>
            <a:r>
              <a:rPr lang="vi-VN" altLang="ja-JP" sz="1600" dirty="0"/>
              <a:t> </a:t>
            </a:r>
            <a:r>
              <a:rPr lang="en-US" altLang="ja-JP" sz="1600" dirty="0"/>
              <a:t>Quản lí tiến trình</a:t>
            </a:r>
            <a:br>
              <a:rPr lang="en-US" altLang="ja-JP" sz="1600" dirty="0"/>
            </a:br>
            <a:r>
              <a:rPr lang="en-US" altLang="ja-JP" sz="1600" dirty="0"/>
              <a:t>          </a:t>
            </a:r>
            <a:r>
              <a:rPr lang="vi-VN" altLang="ja-JP" sz="1600" dirty="0"/>
              <a:t>4. Tài nguyên găng và điều độ tiến trình</a:t>
            </a:r>
            <a:br>
              <a:rPr lang="vi-VN" altLang="ja-JP" sz="1600" dirty="0"/>
            </a:br>
            <a:r>
              <a:rPr lang="vi-VN" altLang="ja-JP" sz="1600" dirty="0"/>
              <a:t>              4.5 Ví dụ về đồng bộ tiến trình</a:t>
            </a:r>
            <a:endParaRPr lang="ja-JP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Vấn đề triết gia ăn tối: </a:t>
            </a:r>
            <a:r>
              <a:rPr lang="en-US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Minh </a:t>
            </a:r>
            <a:r>
              <a:rPr lang="en-US" altLang="ja-JP" sz="2000" dirty="0" err="1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họa</a:t>
            </a:r>
            <a:endParaRPr lang="vi-VN" altLang="ja-JP" sz="2000" dirty="0">
              <a:solidFill>
                <a:schemeClr val="bg1"/>
              </a:solidFill>
              <a:latin typeface="Tahoma" charset="0"/>
              <a:ea typeface="HGP明朝E" charset="-128"/>
              <a:cs typeface="Tahoma" charset="0"/>
            </a:endParaRPr>
          </a:p>
        </p:txBody>
      </p:sp>
      <p:pic>
        <p:nvPicPr>
          <p:cNvPr id="2" name="Dining Philosophers">
            <a:hlinkClick r:id="" action="ppaction://media"/>
            <a:extLst>
              <a:ext uri="{FF2B5EF4-FFF2-40B4-BE49-F238E27FC236}">
                <a16:creationId xmlns:a16="http://schemas.microsoft.com/office/drawing/2014/main" id="{669360CC-652E-4A6E-8D9E-7D15E10553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2285999"/>
            <a:ext cx="6781800" cy="381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70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vi-VN" altLang="ja-JP" sz="1600" dirty="0"/>
              <a:t>Chương </a:t>
            </a:r>
            <a:r>
              <a:rPr lang="en-US" altLang="ja-JP" sz="1600" dirty="0"/>
              <a:t>2</a:t>
            </a:r>
            <a:r>
              <a:rPr lang="vi-VN" altLang="ja-JP" sz="1600" dirty="0"/>
              <a:t> </a:t>
            </a:r>
            <a:r>
              <a:rPr lang="en-US" altLang="ja-JP" sz="1600" dirty="0"/>
              <a:t>Quản lí tiến trình</a:t>
            </a:r>
            <a:br>
              <a:rPr lang="en-US" altLang="ja-JP" sz="1600" dirty="0"/>
            </a:br>
            <a:r>
              <a:rPr lang="en-US" altLang="ja-JP" sz="1600" dirty="0"/>
              <a:t>          </a:t>
            </a:r>
            <a:r>
              <a:rPr lang="vi-VN" altLang="ja-JP" sz="1600" dirty="0"/>
              <a:t>4. Tài nguyên găng và điều độ tiến trình</a:t>
            </a:r>
            <a:br>
              <a:rPr lang="vi-VN" altLang="ja-JP" sz="1600" dirty="0"/>
            </a:br>
            <a:r>
              <a:rPr lang="vi-VN" altLang="ja-JP" sz="1600" dirty="0"/>
              <a:t>              4.5 Ví dụ về đồng bộ tiến trình</a:t>
            </a:r>
            <a:endParaRPr lang="ja-JP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en-US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True problem ?</a:t>
            </a:r>
            <a:endParaRPr lang="vi-VN" altLang="ja-JP" sz="2000" dirty="0">
              <a:solidFill>
                <a:schemeClr val="bg1"/>
              </a:solidFill>
              <a:latin typeface="Tahoma" charset="0"/>
              <a:ea typeface="HGP明朝E" charset="-128"/>
              <a:cs typeface="Tahoma" charset="0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56" y="2057399"/>
            <a:ext cx="6948443" cy="4580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25837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4. Tài nguyên găng và điều độ tiến trình</a:t>
            </a:r>
            <a:br>
              <a:rPr lang="en-US" altLang="ja-JP" sz="1800" dirty="0"/>
            </a:br>
            <a:r>
              <a:rPr lang="en-US" altLang="ja-JP" sz="1800" dirty="0"/>
              <a:t>              </a:t>
            </a:r>
            <a:r>
              <a:rPr lang="vi-VN" altLang="ja-JP" sz="1800" dirty="0"/>
              <a:t>4.6 Công cụ điều độ cấp cao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152400" y="1981200"/>
            <a:ext cx="8743996" cy="2267123"/>
          </a:xfrm>
        </p:spPr>
        <p:txBody>
          <a:bodyPr>
            <a:normAutofit fontScale="70000" lnSpcReduction="20000"/>
          </a:bodyPr>
          <a:lstStyle/>
          <a:p>
            <a:pPr eaLnBrk="1" hangingPunct="1">
              <a:buFont typeface="Wingdings" pitchFamily="2" charset="2"/>
              <a:buChar char="l"/>
            </a:pPr>
            <a:r>
              <a:rPr lang="en-US" altLang="ja-JP" sz="3200" dirty="0">
                <a:solidFill>
                  <a:schemeClr val="bg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</a:t>
            </a:r>
            <a:r>
              <a:rPr lang="vi-VN" altLang="ja-JP" sz="3200" dirty="0">
                <a:solidFill>
                  <a:schemeClr val="bg1">
                    <a:lumMod val="75000"/>
                  </a:schemeClr>
                </a:solidFill>
              </a:rPr>
              <a:t>hái niệm tài nguyên găng </a:t>
            </a:r>
            <a:endParaRPr lang="en-US" altLang="ja-JP" sz="3200" dirty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3200" dirty="0">
                <a:solidFill>
                  <a:schemeClr val="bg1">
                    <a:lumMod val="75000"/>
                  </a:schemeClr>
                </a:solidFill>
              </a:rPr>
              <a:t>Phương pháp khóa trong </a:t>
            </a:r>
            <a:endParaRPr lang="en-US" altLang="ja-JP" sz="3200" dirty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3200" dirty="0">
                <a:solidFill>
                  <a:schemeClr val="bg1">
                    <a:lumMod val="75000"/>
                  </a:schemeClr>
                </a:solidFill>
              </a:rPr>
              <a:t>Phương pháp kiểm tra và xác lập </a:t>
            </a:r>
            <a:endParaRPr lang="en-US" altLang="ja-JP" sz="3200" dirty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3200" dirty="0">
                <a:solidFill>
                  <a:schemeClr val="bg1">
                    <a:lumMod val="75000"/>
                  </a:schemeClr>
                </a:solidFill>
              </a:rPr>
              <a:t>Kỹ thuật đèn báo </a:t>
            </a:r>
            <a:endParaRPr lang="en-US" altLang="ja-JP" sz="3200" dirty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3200" dirty="0">
                <a:solidFill>
                  <a:schemeClr val="bg1">
                    <a:lumMod val="75000"/>
                  </a:schemeClr>
                </a:solidFill>
              </a:rPr>
              <a:t>Ví dụ về đồng bộ tiến trình </a:t>
            </a:r>
            <a:endParaRPr lang="en-US" altLang="ja-JP" sz="3200" dirty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3200" dirty="0">
                <a:solidFill>
                  <a:schemeClr val="accent1">
                    <a:lumMod val="50000"/>
                  </a:schemeClr>
                </a:solidFill>
              </a:rPr>
              <a:t>Công cụ điều độ cấp cao</a:t>
            </a:r>
          </a:p>
        </p:txBody>
      </p:sp>
    </p:spTree>
    <p:extLst>
      <p:ext uri="{BB962C8B-B14F-4D97-AF65-F5344CB8AC3E}">
        <p14:creationId xmlns:p14="http://schemas.microsoft.com/office/powerpoint/2010/main" val="5253034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vi-VN" altLang="ja-JP" sz="1600" dirty="0"/>
              <a:t>Chương </a:t>
            </a:r>
            <a:r>
              <a:rPr lang="en-US" altLang="ja-JP" sz="1600" dirty="0"/>
              <a:t>2</a:t>
            </a:r>
            <a:r>
              <a:rPr lang="vi-VN" altLang="ja-JP" sz="1600" dirty="0"/>
              <a:t> </a:t>
            </a:r>
            <a:r>
              <a:rPr lang="en-US" altLang="ja-JP" sz="1600" dirty="0"/>
              <a:t>Quản lí tiến trình</a:t>
            </a:r>
            <a:br>
              <a:rPr lang="en-US" altLang="ja-JP" sz="1600" dirty="0"/>
            </a:br>
            <a:r>
              <a:rPr lang="en-US" altLang="ja-JP" sz="1600" dirty="0"/>
              <a:t>          </a:t>
            </a:r>
            <a:r>
              <a:rPr lang="vi-VN" altLang="ja-JP" sz="1600" dirty="0"/>
              <a:t>4. Tài nguyên găng và điều độ tiến trình</a:t>
            </a:r>
            <a:br>
              <a:rPr lang="vi-VN" altLang="ja-JP" sz="1600" dirty="0"/>
            </a:br>
            <a:r>
              <a:rPr lang="vi-VN" altLang="ja-JP" sz="1600" dirty="0"/>
              <a:t>              4.</a:t>
            </a:r>
            <a:r>
              <a:rPr lang="en-US" altLang="ja-JP" sz="1600" dirty="0"/>
              <a:t>6</a:t>
            </a:r>
            <a:r>
              <a:rPr lang="vi-VN" altLang="ja-JP" sz="1600" dirty="0"/>
              <a:t> Công cụ điều độ cấp cao</a:t>
            </a:r>
            <a:endParaRPr lang="ja-JP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Giới thiệu</a:t>
            </a:r>
          </a:p>
        </p:txBody>
      </p:sp>
      <p:sp>
        <p:nvSpPr>
          <p:cNvPr id="3" name="Rectangle 2"/>
          <p:cNvSpPr/>
          <p:nvPr/>
        </p:nvSpPr>
        <p:spPr>
          <a:xfrm>
            <a:off x="237962" y="2149019"/>
            <a:ext cx="4876800" cy="440120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vi-VN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 </a:t>
            </a:r>
            <a:r>
              <a:rPr lang="en-US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vi-VN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ja-JP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kiểu dữ liệu đặc biệt</a:t>
            </a:r>
            <a:r>
              <a:rPr lang="vi-VN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được đề </a:t>
            </a:r>
            <a:r>
              <a:rPr lang="en-US" altLang="ja-JP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xuất</a:t>
            </a:r>
            <a:r>
              <a:rPr lang="vi-VN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bởi </a:t>
            </a:r>
            <a:r>
              <a:rPr lang="vi-VN" altLang="ja-JP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HOARE 1974 </a:t>
            </a:r>
            <a:endParaRPr lang="en-US" altLang="ja-JP" sz="20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vi-VN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Bao gồm </a:t>
            </a:r>
            <a:r>
              <a:rPr lang="vi-VN" altLang="ja-JP" sz="2000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 thủ tục</a:t>
            </a:r>
            <a:r>
              <a:rPr lang="vi-VN" altLang="ja-JP" sz="20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vi-VN" altLang="ja-JP" sz="2000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dữ liệu cục bộ</a:t>
            </a:r>
            <a:r>
              <a:rPr lang="vi-VN" altLang="ja-JP" sz="20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vi-VN" altLang="ja-JP" sz="2000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đoạn mã khởi tạo </a:t>
            </a:r>
            <a:endParaRPr lang="en-US" altLang="ja-JP" sz="2000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vi-VN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 </a:t>
            </a:r>
            <a:r>
              <a:rPr lang="en-US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TT </a:t>
            </a:r>
            <a:r>
              <a:rPr lang="vi-VN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chỉ có thể </a:t>
            </a:r>
            <a:r>
              <a:rPr lang="vi-VN" altLang="ja-JP" sz="2000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truy nhập tới các biến </a:t>
            </a:r>
            <a:r>
              <a:rPr lang="en-US" altLang="ja-JP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bằng</a:t>
            </a:r>
            <a:r>
              <a:rPr lang="en-US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cách</a:t>
            </a:r>
            <a:r>
              <a:rPr lang="vi-VN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ja-JP" sz="2000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gọi tới các thủ tục trong Monitor </a:t>
            </a:r>
            <a:endParaRPr lang="en-US" altLang="ja-JP" sz="2000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vi-VN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Tại </a:t>
            </a:r>
            <a:r>
              <a:rPr lang="en-US" altLang="ja-JP" sz="2000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vi-VN" altLang="ja-JP" sz="2000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thời điểm </a:t>
            </a:r>
            <a:r>
              <a:rPr lang="vi-VN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chỉ có </a:t>
            </a:r>
            <a:r>
              <a:rPr lang="en-US" altLang="ja-JP" sz="2000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vi-VN" altLang="ja-JP" sz="2000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000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TT </a:t>
            </a:r>
            <a:r>
              <a:rPr lang="vi-VN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 quyền </a:t>
            </a:r>
            <a:r>
              <a:rPr lang="vi-VN" altLang="ja-JP" sz="2000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 dụng Monitor </a:t>
            </a:r>
            <a:endParaRPr lang="en-US" altLang="ja-JP" sz="2000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ja-JP" sz="2000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TT </a:t>
            </a:r>
            <a:r>
              <a:rPr lang="vi-VN" altLang="ja-JP" sz="2000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khác </a:t>
            </a:r>
            <a:r>
              <a:rPr lang="vi-VN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muốn sử dụng, phải </a:t>
            </a:r>
            <a:r>
              <a:rPr lang="vi-VN" altLang="ja-JP" sz="2000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chờ đợi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vi-VN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 phép các </a:t>
            </a:r>
            <a:r>
              <a:rPr lang="en-US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TT </a:t>
            </a:r>
            <a:r>
              <a:rPr lang="vi-VN" altLang="ja-JP" sz="2000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đợi trong Monitor </a:t>
            </a:r>
            <a:endParaRPr lang="en-US" altLang="ja-JP" sz="2000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vi-VN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 dụng các </a:t>
            </a:r>
            <a:r>
              <a:rPr lang="vi-VN" altLang="ja-JP" sz="2000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biến điều kiện (condition variable)</a:t>
            </a:r>
            <a:endParaRPr lang="ja-JP" altLang="en-US" sz="2000" dirty="0">
              <a:solidFill>
                <a:srgbClr val="7030A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035" y="2168959"/>
            <a:ext cx="3774369" cy="4297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6172200" y="6466781"/>
            <a:ext cx="221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Cú pháp của Monitor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911675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vi-VN" altLang="ja-JP" sz="1600" dirty="0"/>
              <a:t>Chương </a:t>
            </a:r>
            <a:r>
              <a:rPr lang="en-US" altLang="ja-JP" sz="1600" dirty="0"/>
              <a:t>2</a:t>
            </a:r>
            <a:r>
              <a:rPr lang="vi-VN" altLang="ja-JP" sz="1600" dirty="0"/>
              <a:t> </a:t>
            </a:r>
            <a:r>
              <a:rPr lang="en-US" altLang="ja-JP" sz="1600" dirty="0"/>
              <a:t>Quản lí tiến trình</a:t>
            </a:r>
            <a:br>
              <a:rPr lang="en-US" altLang="ja-JP" sz="1600" dirty="0"/>
            </a:br>
            <a:r>
              <a:rPr lang="en-US" altLang="ja-JP" sz="1600" dirty="0"/>
              <a:t>          </a:t>
            </a:r>
            <a:r>
              <a:rPr lang="vi-VN" altLang="ja-JP" sz="1600" dirty="0"/>
              <a:t>4. Tài nguyên găng và điều độ tiến trình</a:t>
            </a:r>
            <a:br>
              <a:rPr lang="vi-VN" altLang="ja-JP" sz="1600" dirty="0"/>
            </a:br>
            <a:r>
              <a:rPr lang="vi-VN" altLang="ja-JP" sz="1600" dirty="0"/>
              <a:t>              4.</a:t>
            </a:r>
            <a:r>
              <a:rPr lang="en-US" altLang="ja-JP" sz="1600" dirty="0"/>
              <a:t>6</a:t>
            </a:r>
            <a:r>
              <a:rPr lang="vi-VN" altLang="ja-JP" sz="1600" dirty="0"/>
              <a:t> Công cụ điều độ cấp cao</a:t>
            </a:r>
            <a:endParaRPr lang="ja-JP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Mô hình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184748"/>
            <a:ext cx="4724400" cy="4509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27276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vi-VN" altLang="ja-JP" sz="1600" dirty="0"/>
              <a:t>Chương </a:t>
            </a:r>
            <a:r>
              <a:rPr lang="en-US" altLang="ja-JP" sz="1600" dirty="0"/>
              <a:t>2</a:t>
            </a:r>
            <a:r>
              <a:rPr lang="vi-VN" altLang="ja-JP" sz="1600" dirty="0"/>
              <a:t> </a:t>
            </a:r>
            <a:r>
              <a:rPr lang="en-US" altLang="ja-JP" sz="1600" dirty="0"/>
              <a:t>Quản lí tiến trình</a:t>
            </a:r>
            <a:br>
              <a:rPr lang="en-US" altLang="ja-JP" sz="1600" dirty="0"/>
            </a:br>
            <a:r>
              <a:rPr lang="en-US" altLang="ja-JP" sz="1600" dirty="0"/>
              <a:t>          </a:t>
            </a:r>
            <a:r>
              <a:rPr lang="vi-VN" altLang="ja-JP" sz="1600" dirty="0"/>
              <a:t>4. Tài nguyên găng và điều độ tiến trình</a:t>
            </a:r>
            <a:br>
              <a:rPr lang="vi-VN" altLang="ja-JP" sz="1600" dirty="0"/>
            </a:br>
            <a:r>
              <a:rPr lang="vi-VN" altLang="ja-JP" sz="1600" dirty="0"/>
              <a:t>              4.</a:t>
            </a:r>
            <a:r>
              <a:rPr lang="en-US" altLang="ja-JP" sz="1600" dirty="0"/>
              <a:t>6</a:t>
            </a:r>
            <a:r>
              <a:rPr lang="vi-VN" altLang="ja-JP" sz="1600" dirty="0"/>
              <a:t> Công cụ điều độ cấp cao</a:t>
            </a:r>
            <a:endParaRPr lang="ja-JP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Biến điều kiện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DA0106-1127-4127-9C61-5C7185BDC44C}"/>
              </a:ext>
            </a:extLst>
          </p:cNvPr>
          <p:cNvSpPr txBox="1"/>
          <p:nvPr/>
        </p:nvSpPr>
        <p:spPr>
          <a:xfrm>
            <a:off x="457200" y="2819400"/>
            <a:ext cx="8534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Thực</a:t>
            </a:r>
            <a:r>
              <a:rPr lang="en-US" sz="2400" dirty="0"/>
              <a:t> </a:t>
            </a:r>
            <a:r>
              <a:rPr lang="en-US" sz="2400" dirty="0" err="1"/>
              <a:t>chất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00B050"/>
                </a:solidFill>
              </a:rPr>
              <a:t>tên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1 </a:t>
            </a:r>
            <a:r>
              <a:rPr lang="en-US" sz="2400" dirty="0" err="1">
                <a:solidFill>
                  <a:srgbClr val="00B050"/>
                </a:solidFill>
              </a:rPr>
              <a:t>hàng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 err="1">
                <a:solidFill>
                  <a:srgbClr val="00B050"/>
                </a:solidFill>
              </a:rPr>
              <a:t>đợi</a:t>
            </a:r>
            <a:endParaRPr lang="en-US" sz="24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Khai</a:t>
            </a:r>
            <a:r>
              <a:rPr lang="en-US" sz="2400" dirty="0"/>
              <a:t> </a:t>
            </a:r>
            <a:r>
              <a:rPr lang="en-US" sz="2400" dirty="0" err="1"/>
              <a:t>báo</a:t>
            </a:r>
            <a:r>
              <a:rPr lang="en-US" sz="2400" dirty="0"/>
              <a:t>: </a:t>
            </a:r>
            <a:r>
              <a:rPr lang="en-US" sz="2400" b="1" dirty="0"/>
              <a:t>condition</a:t>
            </a:r>
            <a:r>
              <a:rPr lang="en-US" sz="2400" dirty="0"/>
              <a:t> </a:t>
            </a:r>
            <a:r>
              <a:rPr lang="en-US" sz="2400" dirty="0" err="1"/>
              <a:t>x,y</a:t>
            </a:r>
            <a:r>
              <a:rPr lang="en-US" sz="24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biến</a:t>
            </a:r>
            <a:r>
              <a:rPr lang="en-US" sz="2400" dirty="0"/>
              <a:t> </a:t>
            </a:r>
            <a:r>
              <a:rPr lang="en-US" sz="2400" dirty="0" err="1"/>
              <a:t>điều</a:t>
            </a:r>
            <a:r>
              <a:rPr lang="en-US" sz="2400" dirty="0"/>
              <a:t> </a:t>
            </a:r>
            <a:r>
              <a:rPr lang="en-US" sz="2400" dirty="0" err="1"/>
              <a:t>khiển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00B050"/>
                </a:solidFill>
              </a:rPr>
              <a:t>chỉ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 err="1">
                <a:solidFill>
                  <a:srgbClr val="00B050"/>
                </a:solidFill>
              </a:rPr>
              <a:t>có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 err="1">
                <a:solidFill>
                  <a:srgbClr val="00B050"/>
                </a:solidFill>
              </a:rPr>
              <a:t>thể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đ</a:t>
            </a:r>
            <a:r>
              <a:rPr lang="vi-VN" sz="2400" dirty="0"/>
              <a:t>ư</a:t>
            </a:r>
            <a:r>
              <a:rPr lang="en-US" sz="2400" dirty="0" err="1"/>
              <a:t>ợc</a:t>
            </a:r>
            <a:r>
              <a:rPr lang="en-US" sz="2400" dirty="0"/>
              <a:t> </a:t>
            </a:r>
            <a:r>
              <a:rPr lang="en-US" sz="2400" dirty="0" err="1"/>
              <a:t>sử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B050"/>
                </a:solidFill>
              </a:rPr>
              <a:t>2 </a:t>
            </a:r>
            <a:r>
              <a:rPr lang="en-US" sz="2400" dirty="0" err="1">
                <a:solidFill>
                  <a:srgbClr val="00B050"/>
                </a:solidFill>
              </a:rPr>
              <a:t>thao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 err="1">
                <a:solidFill>
                  <a:srgbClr val="00B050"/>
                </a:solidFill>
              </a:rPr>
              <a:t>tác</a:t>
            </a:r>
            <a:endParaRPr lang="en-US" sz="2400" dirty="0">
              <a:solidFill>
                <a:srgbClr val="00B050"/>
              </a:solidFill>
            </a:endParaRPr>
          </a:p>
          <a:p>
            <a:pPr lvl="1"/>
            <a:r>
              <a:rPr lang="en-US" sz="2400" dirty="0">
                <a:solidFill>
                  <a:srgbClr val="7030A0"/>
                </a:solidFill>
              </a:rPr>
              <a:t>wait() </a:t>
            </a:r>
            <a:r>
              <a:rPr lang="en-US" sz="2400" dirty="0" err="1">
                <a:solidFill>
                  <a:srgbClr val="7030A0"/>
                </a:solidFill>
              </a:rPr>
              <a:t>và</a:t>
            </a:r>
            <a:r>
              <a:rPr lang="en-US" sz="2400" dirty="0">
                <a:solidFill>
                  <a:srgbClr val="7030A0"/>
                </a:solidFill>
              </a:rPr>
              <a:t> signal()</a:t>
            </a:r>
          </a:p>
        </p:txBody>
      </p:sp>
    </p:spTree>
    <p:extLst>
      <p:ext uri="{BB962C8B-B14F-4D97-AF65-F5344CB8AC3E}">
        <p14:creationId xmlns:p14="http://schemas.microsoft.com/office/powerpoint/2010/main" val="14718950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vi-VN" altLang="ja-JP" sz="1600" dirty="0"/>
              <a:t>Chương </a:t>
            </a:r>
            <a:r>
              <a:rPr lang="en-US" altLang="ja-JP" sz="1600" dirty="0"/>
              <a:t>2</a:t>
            </a:r>
            <a:r>
              <a:rPr lang="vi-VN" altLang="ja-JP" sz="1600" dirty="0"/>
              <a:t> </a:t>
            </a:r>
            <a:r>
              <a:rPr lang="en-US" altLang="ja-JP" sz="1600" dirty="0"/>
              <a:t>Quản lí tiến trình</a:t>
            </a:r>
            <a:br>
              <a:rPr lang="en-US" altLang="ja-JP" sz="1600" dirty="0"/>
            </a:br>
            <a:r>
              <a:rPr lang="en-US" altLang="ja-JP" sz="1600" dirty="0"/>
              <a:t>          </a:t>
            </a:r>
            <a:r>
              <a:rPr lang="vi-VN" altLang="ja-JP" sz="1600" dirty="0"/>
              <a:t>4. Tài nguyên găng và điều độ tiến trình</a:t>
            </a:r>
            <a:br>
              <a:rPr lang="vi-VN" altLang="ja-JP" sz="1600" dirty="0"/>
            </a:br>
            <a:r>
              <a:rPr lang="vi-VN" altLang="ja-JP" sz="1600" dirty="0"/>
              <a:t>              4.</a:t>
            </a:r>
            <a:r>
              <a:rPr lang="en-US" altLang="ja-JP" sz="1600" dirty="0"/>
              <a:t>6</a:t>
            </a:r>
            <a:r>
              <a:rPr lang="vi-VN" altLang="ja-JP" sz="1600" dirty="0"/>
              <a:t> Công cụ điều độ cấp cao</a:t>
            </a:r>
            <a:endParaRPr lang="ja-JP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Biến điều kiện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DA0106-1127-4127-9C61-5C7185BDC44C}"/>
              </a:ext>
            </a:extLst>
          </p:cNvPr>
          <p:cNvSpPr txBox="1"/>
          <p:nvPr/>
        </p:nvSpPr>
        <p:spPr>
          <a:xfrm>
            <a:off x="273528" y="2121366"/>
            <a:ext cx="8534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wait()</a:t>
            </a:r>
          </a:p>
          <a:p>
            <a:endParaRPr lang="en-US" sz="2400" dirty="0">
              <a:solidFill>
                <a:srgbClr val="7030A0"/>
              </a:solidFill>
            </a:endParaRPr>
          </a:p>
          <a:p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>
                <a:solidFill>
                  <a:srgbClr val="7030A0"/>
                </a:solidFill>
              </a:rPr>
              <a:t> </a:t>
            </a:r>
          </a:p>
          <a:p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1DC14B-0A23-41E7-9B2E-50E6CF4FC472}"/>
              </a:ext>
            </a:extLst>
          </p:cNvPr>
          <p:cNvSpPr/>
          <p:nvPr/>
        </p:nvSpPr>
        <p:spPr>
          <a:xfrm>
            <a:off x="1522411" y="3111879"/>
            <a:ext cx="739140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Đ</a:t>
            </a:r>
            <a:r>
              <a:rPr lang="vi-VN" sz="2400" dirty="0"/>
              <a:t>ư</a:t>
            </a:r>
            <a:r>
              <a:rPr lang="en-US" sz="2400" dirty="0" err="1"/>
              <a:t>ợc</a:t>
            </a:r>
            <a:r>
              <a:rPr lang="en-US" sz="2400" dirty="0"/>
              <a:t> </a:t>
            </a:r>
            <a:r>
              <a:rPr lang="en-US" sz="2400" dirty="0" err="1"/>
              <a:t>gọi</a:t>
            </a:r>
            <a:r>
              <a:rPr lang="en-US" sz="2400" dirty="0"/>
              <a:t> </a:t>
            </a:r>
            <a:r>
              <a:rPr lang="en-US" sz="2400" dirty="0" err="1"/>
              <a:t>bởi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thủ</a:t>
            </a:r>
            <a:r>
              <a:rPr lang="en-US" sz="2400" dirty="0"/>
              <a:t> </a:t>
            </a:r>
            <a:r>
              <a:rPr lang="en-US" sz="2400" dirty="0" err="1"/>
              <a:t>tục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Monitor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Cú</a:t>
            </a:r>
            <a:r>
              <a:rPr lang="en-US" sz="2400" b="1" dirty="0"/>
              <a:t> </a:t>
            </a:r>
            <a:r>
              <a:rPr lang="en-US" sz="2400" b="1" dirty="0" err="1"/>
              <a:t>pháp</a:t>
            </a:r>
            <a:r>
              <a:rPr lang="en-US" sz="2400" dirty="0"/>
              <a:t>: </a:t>
            </a:r>
            <a:r>
              <a:rPr lang="en-US" sz="2400" i="1" dirty="0" err="1"/>
              <a:t>x.wait</a:t>
            </a:r>
            <a:r>
              <a:rPr lang="en-US" sz="2400" i="1" dirty="0"/>
              <a:t>() </a:t>
            </a:r>
            <a:r>
              <a:rPr lang="en-US" sz="2400" dirty="0" err="1"/>
              <a:t>hoặc</a:t>
            </a:r>
            <a:r>
              <a:rPr lang="en-US" sz="2400" dirty="0"/>
              <a:t> </a:t>
            </a:r>
            <a:r>
              <a:rPr lang="en-US" sz="2400" i="1" dirty="0"/>
              <a:t>wait(x)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phép</a:t>
            </a:r>
            <a:r>
              <a:rPr lang="en-US" sz="2400" dirty="0"/>
              <a:t>   </a:t>
            </a:r>
            <a:r>
              <a:rPr lang="en-US" sz="2400" dirty="0">
                <a:solidFill>
                  <a:srgbClr val="00B050"/>
                </a:solidFill>
              </a:rPr>
              <a:t>TT </a:t>
            </a:r>
            <a:r>
              <a:rPr lang="en-US" sz="2400" dirty="0"/>
              <a:t>đ</a:t>
            </a:r>
            <a:r>
              <a:rPr lang="vi-VN" sz="2400" dirty="0"/>
              <a:t>ư</a:t>
            </a:r>
            <a:r>
              <a:rPr lang="en-US" sz="2400" dirty="0"/>
              <a:t>a ra </a:t>
            </a:r>
            <a:r>
              <a:rPr lang="en-US" sz="2400" dirty="0" err="1"/>
              <a:t>lời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00B050"/>
                </a:solidFill>
              </a:rPr>
              <a:t>gọi</a:t>
            </a:r>
            <a:r>
              <a:rPr lang="en-US" sz="2400" dirty="0"/>
              <a:t> </a:t>
            </a:r>
            <a:r>
              <a:rPr lang="en-US" sz="2400" dirty="0" err="1"/>
              <a:t>bị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00B050"/>
                </a:solidFill>
              </a:rPr>
              <a:t>tạm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 err="1">
                <a:solidFill>
                  <a:srgbClr val="00B050"/>
                </a:solidFill>
              </a:rPr>
              <a:t>dừng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(block)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tới</a:t>
            </a:r>
            <a:r>
              <a:rPr lang="en-US" sz="2400" dirty="0"/>
              <a:t> </a:t>
            </a:r>
            <a:r>
              <a:rPr lang="en-US" sz="2400" dirty="0" err="1"/>
              <a:t>khi</a:t>
            </a:r>
            <a:r>
              <a:rPr lang="en-US" sz="2400" dirty="0"/>
              <a:t> đ</a:t>
            </a:r>
            <a:r>
              <a:rPr lang="vi-VN" sz="2400" dirty="0"/>
              <a:t>ư</a:t>
            </a:r>
            <a:r>
              <a:rPr lang="en-US" sz="2400" dirty="0" err="1"/>
              <a:t>ợc</a:t>
            </a:r>
            <a:r>
              <a:rPr lang="en-US" sz="2400" dirty="0"/>
              <a:t> 1 </a:t>
            </a:r>
            <a:r>
              <a:rPr lang="en-US" sz="2400" dirty="0">
                <a:solidFill>
                  <a:srgbClr val="00B050"/>
                </a:solidFill>
              </a:rPr>
              <a:t>TT </a:t>
            </a:r>
            <a:r>
              <a:rPr lang="en-US" sz="2400" dirty="0" err="1">
                <a:solidFill>
                  <a:srgbClr val="00B050"/>
                </a:solidFill>
              </a:rPr>
              <a:t>khác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00B050"/>
                </a:solidFill>
              </a:rPr>
              <a:t>kích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 err="1">
                <a:solidFill>
                  <a:srgbClr val="00B050"/>
                </a:solidFill>
              </a:rPr>
              <a:t>hoạt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 err="1"/>
              <a:t>bằng</a:t>
            </a:r>
            <a:r>
              <a:rPr lang="en-US" sz="2400" dirty="0"/>
              <a:t> </a:t>
            </a:r>
            <a:r>
              <a:rPr lang="en-US" sz="2400" dirty="0" err="1"/>
              <a:t>cách</a:t>
            </a:r>
            <a:r>
              <a:rPr lang="en-US" sz="2400" dirty="0"/>
              <a:t> </a:t>
            </a:r>
            <a:r>
              <a:rPr lang="en-US" sz="2400" dirty="0" err="1"/>
              <a:t>gọi</a:t>
            </a:r>
            <a:r>
              <a:rPr lang="en-US" sz="2400" dirty="0"/>
              <a:t> </a:t>
            </a:r>
            <a:r>
              <a:rPr lang="en-US" sz="2400" dirty="0" err="1"/>
              <a:t>tới</a:t>
            </a:r>
            <a:r>
              <a:rPr lang="en-US" sz="2400" dirty="0"/>
              <a:t> </a:t>
            </a:r>
            <a:r>
              <a:rPr lang="en-US" sz="2400" i="1" dirty="0"/>
              <a:t>signal()</a:t>
            </a:r>
          </a:p>
        </p:txBody>
      </p:sp>
    </p:spTree>
    <p:extLst>
      <p:ext uri="{BB962C8B-B14F-4D97-AF65-F5344CB8AC3E}">
        <p14:creationId xmlns:p14="http://schemas.microsoft.com/office/powerpoint/2010/main" val="29270324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vi-VN" altLang="ja-JP" sz="1600" dirty="0"/>
              <a:t>Chương </a:t>
            </a:r>
            <a:r>
              <a:rPr lang="en-US" altLang="ja-JP" sz="1600" dirty="0"/>
              <a:t>2</a:t>
            </a:r>
            <a:r>
              <a:rPr lang="vi-VN" altLang="ja-JP" sz="1600" dirty="0"/>
              <a:t> </a:t>
            </a:r>
            <a:r>
              <a:rPr lang="en-US" altLang="ja-JP" sz="1600" dirty="0"/>
              <a:t>Quản lí tiến trình</a:t>
            </a:r>
            <a:br>
              <a:rPr lang="en-US" altLang="ja-JP" sz="1600" dirty="0"/>
            </a:br>
            <a:r>
              <a:rPr lang="en-US" altLang="ja-JP" sz="1600" dirty="0"/>
              <a:t>          </a:t>
            </a:r>
            <a:r>
              <a:rPr lang="vi-VN" altLang="ja-JP" sz="1600" dirty="0"/>
              <a:t>4. Tài nguyên găng và điều độ tiến trình</a:t>
            </a:r>
            <a:br>
              <a:rPr lang="vi-VN" altLang="ja-JP" sz="1600" dirty="0"/>
            </a:br>
            <a:r>
              <a:rPr lang="vi-VN" altLang="ja-JP" sz="1600" dirty="0"/>
              <a:t>              4.</a:t>
            </a:r>
            <a:r>
              <a:rPr lang="en-US" altLang="ja-JP" sz="1600" dirty="0"/>
              <a:t>6</a:t>
            </a:r>
            <a:r>
              <a:rPr lang="vi-VN" altLang="ja-JP" sz="1600" dirty="0"/>
              <a:t> Công cụ điều độ cấp cao</a:t>
            </a:r>
            <a:endParaRPr lang="ja-JP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Biến điều kiện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DA0106-1127-4127-9C61-5C7185BDC44C}"/>
              </a:ext>
            </a:extLst>
          </p:cNvPr>
          <p:cNvSpPr txBox="1"/>
          <p:nvPr/>
        </p:nvSpPr>
        <p:spPr>
          <a:xfrm>
            <a:off x="304800" y="1981200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 signal()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95725B-AB34-4628-9438-91F891164373}"/>
              </a:ext>
            </a:extLst>
          </p:cNvPr>
          <p:cNvSpPr/>
          <p:nvPr/>
        </p:nvSpPr>
        <p:spPr>
          <a:xfrm>
            <a:off x="1581597" y="3101876"/>
            <a:ext cx="754538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Đ</a:t>
            </a:r>
            <a:r>
              <a:rPr lang="vi-VN" sz="2400" dirty="0"/>
              <a:t>ư</a:t>
            </a:r>
            <a:r>
              <a:rPr lang="en-US" sz="2400" dirty="0" err="1"/>
              <a:t>ợc</a:t>
            </a:r>
            <a:r>
              <a:rPr lang="en-US" sz="2400" dirty="0"/>
              <a:t> </a:t>
            </a:r>
            <a:r>
              <a:rPr lang="en-US" sz="2400" dirty="0" err="1"/>
              <a:t>gọi</a:t>
            </a:r>
            <a:r>
              <a:rPr lang="en-US" sz="2400" dirty="0"/>
              <a:t> </a:t>
            </a:r>
            <a:r>
              <a:rPr lang="en-US" sz="2400" dirty="0" err="1"/>
              <a:t>bởi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thủ</a:t>
            </a:r>
            <a:r>
              <a:rPr lang="en-US" sz="2400" dirty="0"/>
              <a:t> </a:t>
            </a:r>
            <a:r>
              <a:rPr lang="en-US" sz="2400" dirty="0" err="1"/>
              <a:t>tục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Monitor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(</a:t>
            </a:r>
            <a:r>
              <a:rPr lang="en-US" sz="2400" b="1" dirty="0" err="1"/>
              <a:t>Cú</a:t>
            </a:r>
            <a:r>
              <a:rPr lang="en-US" sz="2400" b="1" dirty="0"/>
              <a:t> </a:t>
            </a:r>
            <a:r>
              <a:rPr lang="en-US" sz="2400" b="1" dirty="0" err="1"/>
              <a:t>pháp</a:t>
            </a:r>
            <a:r>
              <a:rPr lang="en-US" sz="2400" dirty="0"/>
              <a:t>: </a:t>
            </a:r>
            <a:r>
              <a:rPr lang="en-US" sz="2400" i="1" dirty="0" err="1"/>
              <a:t>x.signal</a:t>
            </a:r>
            <a:r>
              <a:rPr lang="en-US" sz="2400" i="1" dirty="0"/>
              <a:t>() </a:t>
            </a:r>
            <a:r>
              <a:rPr lang="en-US" sz="2400" dirty="0" err="1"/>
              <a:t>hoặc</a:t>
            </a:r>
            <a:r>
              <a:rPr lang="en-US" sz="2400" dirty="0"/>
              <a:t> </a:t>
            </a:r>
            <a:r>
              <a:rPr lang="en-US" sz="2400" i="1" dirty="0"/>
              <a:t>signal(x)</a:t>
            </a:r>
            <a:r>
              <a:rPr lang="en-US" sz="2400" dirty="0"/>
              <a:t>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B050"/>
                </a:solidFill>
              </a:rPr>
              <a:t>kích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 err="1">
                <a:solidFill>
                  <a:srgbClr val="00B050"/>
                </a:solidFill>
              </a:rPr>
              <a:t>hoạt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 err="1"/>
              <a:t>chính</a:t>
            </a:r>
            <a:r>
              <a:rPr lang="en-US" sz="2400" dirty="0"/>
              <a:t> </a:t>
            </a:r>
            <a:r>
              <a:rPr lang="en-US" sz="2400" dirty="0" err="1"/>
              <a:t>xác</a:t>
            </a:r>
            <a:r>
              <a:rPr lang="en-US" sz="2400" dirty="0"/>
              <a:t> 1 </a:t>
            </a:r>
            <a:r>
              <a:rPr lang="en-US" sz="2400" dirty="0">
                <a:solidFill>
                  <a:srgbClr val="00B050"/>
                </a:solidFill>
              </a:rPr>
              <a:t>TT </a:t>
            </a:r>
            <a:r>
              <a:rPr lang="en-US" sz="2400" dirty="0" err="1"/>
              <a:t>đang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00B050"/>
                </a:solidFill>
              </a:rPr>
              <a:t>đợi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 err="1">
                <a:solidFill>
                  <a:srgbClr val="00B050"/>
                </a:solidFill>
              </a:rPr>
              <a:t>tại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 err="1">
                <a:solidFill>
                  <a:srgbClr val="00B050"/>
                </a:solidFill>
              </a:rPr>
              <a:t>biến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 err="1">
                <a:solidFill>
                  <a:srgbClr val="00B050"/>
                </a:solidFill>
              </a:rPr>
              <a:t>điều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 err="1">
                <a:solidFill>
                  <a:srgbClr val="00B050"/>
                </a:solidFill>
              </a:rPr>
              <a:t>kiện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i="1" dirty="0">
                <a:solidFill>
                  <a:srgbClr val="00B050"/>
                </a:solidFill>
              </a:rPr>
              <a:t>x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(</a:t>
            </a:r>
            <a:r>
              <a:rPr lang="en-US" sz="2400" dirty="0" err="1"/>
              <a:t>nằm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r>
              <a:rPr lang="en-US" sz="2400" dirty="0"/>
              <a:t> </a:t>
            </a:r>
            <a:r>
              <a:rPr lang="en-US" sz="2400" dirty="0" err="1"/>
              <a:t>đợi</a:t>
            </a:r>
            <a:r>
              <a:rPr lang="en-US" sz="2400" dirty="0"/>
              <a:t> </a:t>
            </a:r>
            <a:r>
              <a:rPr lang="en-US" sz="2400" i="1" dirty="0"/>
              <a:t>x</a:t>
            </a:r>
            <a:r>
              <a:rPr lang="en-US" sz="2400" dirty="0"/>
              <a:t>) ra </a:t>
            </a:r>
            <a:r>
              <a:rPr lang="en-US" sz="2400" dirty="0" err="1"/>
              <a:t>tiếp</a:t>
            </a:r>
            <a:r>
              <a:rPr lang="en-US" sz="2400" dirty="0"/>
              <a:t> </a:t>
            </a:r>
            <a:r>
              <a:rPr lang="en-US" sz="2400" dirty="0" err="1"/>
              <a:t>tục</a:t>
            </a:r>
            <a:r>
              <a:rPr lang="en-US" sz="2400" dirty="0"/>
              <a:t> </a:t>
            </a:r>
            <a:r>
              <a:rPr lang="en-US" sz="2400" dirty="0" err="1"/>
              <a:t>hoạt</a:t>
            </a:r>
            <a:r>
              <a:rPr lang="en-US" sz="2400" dirty="0"/>
              <a:t> </a:t>
            </a:r>
            <a:r>
              <a:rPr lang="en-US" sz="2400" dirty="0" err="1"/>
              <a:t>động</a:t>
            </a:r>
            <a:r>
              <a:rPr lang="en-US" sz="2400" dirty="0"/>
              <a:t>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Nếu</a:t>
            </a:r>
            <a:r>
              <a:rPr lang="en-US" sz="2400" dirty="0"/>
              <a:t> 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TT </a:t>
            </a:r>
            <a:r>
              <a:rPr lang="en-US" sz="2400" dirty="0" err="1"/>
              <a:t>nào</a:t>
            </a:r>
            <a:r>
              <a:rPr lang="en-US" sz="2400" dirty="0"/>
              <a:t> </a:t>
            </a:r>
            <a:r>
              <a:rPr lang="en-US" sz="2400" dirty="0" err="1"/>
              <a:t>đang</a:t>
            </a:r>
            <a:r>
              <a:rPr lang="en-US" sz="2400" dirty="0"/>
              <a:t> </a:t>
            </a:r>
            <a:r>
              <a:rPr lang="en-US" sz="2400" dirty="0" err="1"/>
              <a:t>đợi</a:t>
            </a:r>
            <a:r>
              <a:rPr lang="en-US" sz="2400" dirty="0"/>
              <a:t>, </a:t>
            </a:r>
            <a:r>
              <a:rPr lang="en-US" sz="2400" dirty="0" err="1"/>
              <a:t>thao</a:t>
            </a:r>
            <a:r>
              <a:rPr lang="en-US" sz="2400" dirty="0"/>
              <a:t> </a:t>
            </a:r>
            <a:r>
              <a:rPr lang="en-US" sz="2400" dirty="0" err="1"/>
              <a:t>tác</a:t>
            </a:r>
            <a:r>
              <a:rPr lang="en-US" sz="2400" dirty="0"/>
              <a:t> 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hiệu</a:t>
            </a:r>
            <a:r>
              <a:rPr lang="en-US" sz="2400" dirty="0"/>
              <a:t> </a:t>
            </a:r>
            <a:r>
              <a:rPr lang="en-US" sz="2400" dirty="0" err="1"/>
              <a:t>lực</a:t>
            </a:r>
            <a:r>
              <a:rPr lang="en-US" sz="2400" dirty="0"/>
              <a:t> (</a:t>
            </a:r>
            <a:r>
              <a:rPr lang="en-US" sz="2400" dirty="0" err="1"/>
              <a:t>bị</a:t>
            </a:r>
            <a:r>
              <a:rPr lang="en-US" sz="2400" dirty="0"/>
              <a:t> </a:t>
            </a:r>
            <a:r>
              <a:rPr lang="en-US" sz="2400" dirty="0" err="1"/>
              <a:t>bỏ</a:t>
            </a:r>
            <a:r>
              <a:rPr lang="en-US" sz="2400" dirty="0"/>
              <a:t> qua)</a:t>
            </a:r>
          </a:p>
        </p:txBody>
      </p:sp>
    </p:spTree>
    <p:extLst>
      <p:ext uri="{BB962C8B-B14F-4D97-AF65-F5344CB8AC3E}">
        <p14:creationId xmlns:p14="http://schemas.microsoft.com/office/powerpoint/2010/main" val="86913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</a:t>
            </a:r>
            <a:r>
              <a:rPr lang="vi-VN" altLang="ja-JP" sz="1800" dirty="0"/>
              <a:t>4. Tài nguyên găng và điều độ tiến trình</a:t>
            </a:r>
            <a:br>
              <a:rPr lang="en-US" altLang="ja-JP" sz="1800" dirty="0"/>
            </a:br>
            <a:r>
              <a:rPr lang="en-US" altLang="ja-JP" sz="1800" dirty="0"/>
              <a:t>             </a:t>
            </a:r>
            <a:r>
              <a:rPr lang="vi-VN" altLang="ja-JP" sz="1800" dirty="0"/>
              <a:t>4.1 Khái niệm tài nguyên găng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211286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Giải thích</a:t>
            </a:r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86" y="1828800"/>
            <a:ext cx="399097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4800" y="4724400"/>
            <a:ext cx="3810000" cy="16764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>
                <a:solidFill>
                  <a:schemeClr val="tx1"/>
                </a:solidFill>
              </a:rPr>
              <a:t>Kết quả thực hiện các luồng song song phụ thuộc trật tự truy nhập biến dùng chung giữa chúng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705600" y="1866900"/>
            <a:ext cx="0" cy="4267200"/>
          </a:xfrm>
          <a:prstGeom prst="straightConnector1">
            <a:avLst/>
          </a:prstGeom>
          <a:ln w="508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24400" y="18288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rgbClr val="FFFF00"/>
                </a:solidFill>
              </a:rPr>
              <a:t>Thread T1</a:t>
            </a:r>
            <a:endParaRPr kumimoji="1" lang="ja-JP" altLang="en-US" sz="2400" b="1" dirty="0">
              <a:solidFill>
                <a:srgbClr val="FFFF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37462" y="1877937"/>
            <a:ext cx="1573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rgbClr val="FFFF00"/>
                </a:solidFill>
              </a:rPr>
              <a:t>Thread T2</a:t>
            </a:r>
            <a:endParaRPr kumimoji="1" lang="ja-JP" altLang="en-US" sz="2400" b="1" dirty="0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6600" y="583513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</a:t>
            </a:r>
            <a:endParaRPr kumimoji="1" lang="ja-JP" altLang="en-US" dirty="0"/>
          </a:p>
        </p:txBody>
      </p:sp>
      <p:pic>
        <p:nvPicPr>
          <p:cNvPr id="819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37" y="6222270"/>
            <a:ext cx="107632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800600" y="2667000"/>
            <a:ext cx="116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 = y + 1</a:t>
            </a:r>
            <a:endParaRPr lang="ja-JP" altLang="en-US" dirty="0"/>
          </a:p>
        </p:txBody>
      </p:sp>
      <p:sp>
        <p:nvSpPr>
          <p:cNvPr id="12" name="Rectangle 11"/>
          <p:cNvSpPr/>
          <p:nvPr/>
        </p:nvSpPr>
        <p:spPr>
          <a:xfrm>
            <a:off x="7454378" y="3249812"/>
            <a:ext cx="739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 = 2</a:t>
            </a:r>
            <a:endParaRPr lang="ja-JP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7391400" y="4000500"/>
            <a:ext cx="1125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 = y * 2</a:t>
            </a:r>
            <a:endParaRPr lang="ja-JP" alt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5966304" y="2851666"/>
            <a:ext cx="739295" cy="0"/>
          </a:xfrm>
          <a:prstGeom prst="line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716952" y="3456062"/>
            <a:ext cx="739295" cy="0"/>
          </a:xfrm>
          <a:prstGeom prst="line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738274" y="4215296"/>
            <a:ext cx="739295" cy="0"/>
          </a:xfrm>
          <a:prstGeom prst="line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783822" y="3619144"/>
            <a:ext cx="116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 = y + 1</a:t>
            </a:r>
            <a:endParaRPr lang="ja-JP" alt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5949526" y="3803810"/>
            <a:ext cx="739295" cy="0"/>
          </a:xfrm>
          <a:prstGeom prst="line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800600" y="4539734"/>
            <a:ext cx="116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 = y + 1</a:t>
            </a:r>
            <a:endParaRPr lang="ja-JP" alt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5966304" y="4724400"/>
            <a:ext cx="739295" cy="0"/>
          </a:xfrm>
          <a:prstGeom prst="line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32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/>
      <p:bldP spid="22" grpId="1"/>
      <p:bldP spid="2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vi-VN" altLang="ja-JP" sz="1600" dirty="0"/>
              <a:t>Chương </a:t>
            </a:r>
            <a:r>
              <a:rPr lang="en-US" altLang="ja-JP" sz="1600" dirty="0"/>
              <a:t>2</a:t>
            </a:r>
            <a:r>
              <a:rPr lang="vi-VN" altLang="ja-JP" sz="1600" dirty="0"/>
              <a:t> </a:t>
            </a:r>
            <a:r>
              <a:rPr lang="en-US" altLang="ja-JP" sz="1600" dirty="0"/>
              <a:t>Quản lí tiến trình</a:t>
            </a:r>
            <a:br>
              <a:rPr lang="en-US" altLang="ja-JP" sz="1600" dirty="0"/>
            </a:br>
            <a:r>
              <a:rPr lang="en-US" altLang="ja-JP" sz="1600" dirty="0"/>
              <a:t>          </a:t>
            </a:r>
            <a:r>
              <a:rPr lang="vi-VN" altLang="ja-JP" sz="1600" dirty="0"/>
              <a:t>4. Tài nguyên găng và điều độ tiến trình</a:t>
            </a:r>
            <a:br>
              <a:rPr lang="vi-VN" altLang="ja-JP" sz="1600" dirty="0"/>
            </a:br>
            <a:r>
              <a:rPr lang="vi-VN" altLang="ja-JP" sz="1600" dirty="0"/>
              <a:t>              4.</a:t>
            </a:r>
            <a:r>
              <a:rPr lang="en-US" altLang="ja-JP" sz="1600" dirty="0"/>
              <a:t>6</a:t>
            </a:r>
            <a:r>
              <a:rPr lang="vi-VN" altLang="ja-JP" sz="1600" dirty="0"/>
              <a:t> Công cụ điều độ cấp cao</a:t>
            </a:r>
            <a:endParaRPr lang="ja-JP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Mô hình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592" y="2057400"/>
            <a:ext cx="6251166" cy="447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03270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vi-VN" altLang="ja-JP" sz="1600" dirty="0"/>
              <a:t>Chương </a:t>
            </a:r>
            <a:r>
              <a:rPr lang="en-US" altLang="ja-JP" sz="1600" dirty="0"/>
              <a:t>2</a:t>
            </a:r>
            <a:r>
              <a:rPr lang="vi-VN" altLang="ja-JP" sz="1600" dirty="0"/>
              <a:t> </a:t>
            </a:r>
            <a:r>
              <a:rPr lang="en-US" altLang="ja-JP" sz="1600" dirty="0"/>
              <a:t>Quản lí tiến trình</a:t>
            </a:r>
            <a:br>
              <a:rPr lang="en-US" altLang="ja-JP" sz="1600" dirty="0"/>
            </a:br>
            <a:r>
              <a:rPr lang="en-US" altLang="ja-JP" sz="1600" dirty="0"/>
              <a:t>          </a:t>
            </a:r>
            <a:r>
              <a:rPr lang="vi-VN" altLang="ja-JP" sz="1600" dirty="0"/>
              <a:t>4. Tài nguyên găng và điều độ tiến trình</a:t>
            </a:r>
            <a:br>
              <a:rPr lang="vi-VN" altLang="ja-JP" sz="1600" dirty="0"/>
            </a:br>
            <a:r>
              <a:rPr lang="vi-VN" altLang="ja-JP" sz="1600" dirty="0"/>
              <a:t>              4.</a:t>
            </a:r>
            <a:r>
              <a:rPr lang="en-US" altLang="ja-JP" sz="1600" dirty="0"/>
              <a:t>6</a:t>
            </a:r>
            <a:r>
              <a:rPr lang="vi-VN" altLang="ja-JP" sz="1600" dirty="0"/>
              <a:t> Công cụ điều độ cấp cao</a:t>
            </a:r>
            <a:endParaRPr lang="ja-JP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Sử dụng Monitor: một tài nguyên chung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8" y="2133600"/>
            <a:ext cx="3557587" cy="4538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438400"/>
            <a:ext cx="4638675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25163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vi-VN" altLang="ja-JP" sz="1600" dirty="0"/>
              <a:t>Chương </a:t>
            </a:r>
            <a:r>
              <a:rPr lang="en-US" altLang="ja-JP" sz="1600" dirty="0"/>
              <a:t>2</a:t>
            </a:r>
            <a:r>
              <a:rPr lang="vi-VN" altLang="ja-JP" sz="1600" dirty="0"/>
              <a:t> </a:t>
            </a:r>
            <a:r>
              <a:rPr lang="en-US" altLang="ja-JP" sz="1600" dirty="0"/>
              <a:t>Quản lí tiến trình</a:t>
            </a:r>
            <a:br>
              <a:rPr lang="en-US" altLang="ja-JP" sz="1600" dirty="0"/>
            </a:br>
            <a:r>
              <a:rPr lang="en-US" altLang="ja-JP" sz="1600" dirty="0"/>
              <a:t>          </a:t>
            </a:r>
            <a:r>
              <a:rPr lang="vi-VN" altLang="ja-JP" sz="1600" dirty="0"/>
              <a:t>4. Tài nguyên găng và điều độ tiến trình</a:t>
            </a:r>
            <a:br>
              <a:rPr lang="vi-VN" altLang="ja-JP" sz="1600" dirty="0"/>
            </a:br>
            <a:r>
              <a:rPr lang="vi-VN" altLang="ja-JP" sz="1600" dirty="0"/>
              <a:t>              4.</a:t>
            </a:r>
            <a:r>
              <a:rPr lang="en-US" altLang="ja-JP" sz="1600" dirty="0"/>
              <a:t>6</a:t>
            </a:r>
            <a:r>
              <a:rPr lang="vi-VN" altLang="ja-JP" sz="1600" dirty="0"/>
              <a:t> Công cụ điều độ cấp cao</a:t>
            </a:r>
            <a:endParaRPr lang="ja-JP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Bài toán Producer - Consumer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55" y="2058824"/>
            <a:ext cx="4189847" cy="480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085238"/>
            <a:ext cx="2743200" cy="4624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089644"/>
      </p:ext>
    </p:extLst>
  </p:cSld>
  <p:clrMapOvr>
    <a:masterClrMapping/>
  </p:clrMapOvr>
</p:sld>
</file>

<file path=ppt/theme/theme1.xml><?xml version="1.0" encoding="utf-8"?>
<a:theme xmlns:a="http://schemas.openxmlformats.org/drawingml/2006/main" name="SoICT-PPT-template-hoi-thao-onlin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72283F28EC1DB449696E2F29AE54265" ma:contentTypeVersion="10" ma:contentTypeDescription="Create a new document." ma:contentTypeScope="" ma:versionID="47864ffbcb0e162ec0e24379c533fd48">
  <xsd:schema xmlns:xsd="http://www.w3.org/2001/XMLSchema" xmlns:xs="http://www.w3.org/2001/XMLSchema" xmlns:p="http://schemas.microsoft.com/office/2006/metadata/properties" xmlns:ns2="049b0f24-08d8-4edb-bd43-4c9b8d234f39" xmlns:ns3="e88a3939-53e8-4fe4-a153-578d3936af64" targetNamespace="http://schemas.microsoft.com/office/2006/metadata/properties" ma:root="true" ma:fieldsID="9b63d593db19dab1eeb770ce2df1a62d" ns2:_="" ns3:_="">
    <xsd:import namespace="049b0f24-08d8-4edb-bd43-4c9b8d234f39"/>
    <xsd:import namespace="e88a3939-53e8-4fe4-a153-578d3936af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9b0f24-08d8-4edb-bd43-4c9b8d234f3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8a3939-53e8-4fe4-a153-578d3936af6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2C734C0-59B1-4DF1-B140-26611ADD6F49}"/>
</file>

<file path=customXml/itemProps2.xml><?xml version="1.0" encoding="utf-8"?>
<ds:datastoreItem xmlns:ds="http://schemas.openxmlformats.org/officeDocument/2006/customXml" ds:itemID="{AD075627-32EA-48B8-8024-4407D9218BEE}"/>
</file>

<file path=customXml/itemProps3.xml><?xml version="1.0" encoding="utf-8"?>
<ds:datastoreItem xmlns:ds="http://schemas.openxmlformats.org/officeDocument/2006/customXml" ds:itemID="{7F09AE64-D64F-4655-8B63-26045F4BEE0F}"/>
</file>

<file path=docProps/app.xml><?xml version="1.0" encoding="utf-8"?>
<Properties xmlns="http://schemas.openxmlformats.org/officeDocument/2006/extended-properties" xmlns:vt="http://schemas.openxmlformats.org/officeDocument/2006/docPropsVTypes">
  <Template>SoICT-PPT-template-hoi-thao-online</Template>
  <TotalTime>23326</TotalTime>
  <Words>7795</Words>
  <Application>Microsoft Office PowerPoint</Application>
  <PresentationFormat>On-screen Show (4:3)</PresentationFormat>
  <Paragraphs>919</Paragraphs>
  <Slides>92</Slides>
  <Notes>9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101" baseType="lpstr">
      <vt:lpstr>Arial</vt:lpstr>
      <vt:lpstr>Calibri</vt:lpstr>
      <vt:lpstr>Cambria Math</vt:lpstr>
      <vt:lpstr>Candara</vt:lpstr>
      <vt:lpstr>Symbol</vt:lpstr>
      <vt:lpstr>Tahoma</vt:lpstr>
      <vt:lpstr>Times New Roman</vt:lpstr>
      <vt:lpstr>Wingdings</vt:lpstr>
      <vt:lpstr>SoICT-PPT-template-hoi-thao-online</vt:lpstr>
      <vt:lpstr>Hệ Điều Hành (Nguyên lý các hệ điều hành)</vt:lpstr>
      <vt:lpstr>Chương 2 Quản lí tiến trình </vt:lpstr>
      <vt:lpstr>Chương 2 Quản lí tiến trình           4. Tài nguyên găng và điều độ tiến trình </vt:lpstr>
      <vt:lpstr>Chương 2 Quản lí tiến trình           4. Tài nguyên găng và điều độ tiến trình                4.1 Khái niệm tài nguyên găng </vt:lpstr>
      <vt:lpstr>Chương 2 Quản lí tiến trình           4. Tài nguyên găng và điều độ tiến trình                4.1 Khái niệm tài nguyên găng </vt:lpstr>
      <vt:lpstr>Chương 2 Quản lí tiến trình           4. Tài nguyên găng và điều độ tiến trình                4.1 Khái niệm tài nguyên găng </vt:lpstr>
      <vt:lpstr>Chương 2 Quản lí tiến trình           4. Tài nguyên găng và điều độ tiến trình              4.1. Khái niệm tài nguyên găng </vt:lpstr>
      <vt:lpstr>Chương 2 Quản lí tiến trình           4. Tài nguyên găng và điều độ tiến trình              4.1 Khái niệm tài nguyên găng </vt:lpstr>
      <vt:lpstr>Chương 2 Quản lí tiến trình           4. Tài nguyên găng và điều độ tiến trình              4.1 Khái niệm tài nguyên găng </vt:lpstr>
      <vt:lpstr>Chương 2 Quản lí tiến trình          4. Tài nguyên găng và điều độ tiến trình              4.1 Khái niệm tài nguyên găng</vt:lpstr>
      <vt:lpstr>Chương 2 Quản lí tiến trình           4. Tài nguyên găng và điều độ tiến trình              4.1 Khái niệm tài nguyên găng</vt:lpstr>
      <vt:lpstr>Chương 2 Quản lí tiến trình           4. Tài nguyên găng và điều độ tiến trình              4.1 Khái niệm tài nguyên găng</vt:lpstr>
      <vt:lpstr>Chương 2 Quản lí tiến trình           4. Tài nguyên găng và điều độ tiến trình              4.1 Khái niệm tài nguyên găng</vt:lpstr>
      <vt:lpstr>Chương 2 Quản lí tiến trình           4. Tài nguyên găng và điều độ tiến trình              4.1 Khái niệm tài nguyên găng</vt:lpstr>
      <vt:lpstr>Chương 2 Quản lí tiến trình           4. Tài nguyên găng và điều độ tiến trình              4.1 Khái niệm tài nguyên găng</vt:lpstr>
      <vt:lpstr>Chương 2 Quản lí tiến trình           4. Tài nguyên găng và điều độ tiến trình              4.1 Khái niệm tài nguyên găng</vt:lpstr>
      <vt:lpstr>Chương 2 Quản lí tiến trình           4. Tài nguyên găng và điều độ tiến trình              4.1 Khái niệm tài nguyên găng</vt:lpstr>
      <vt:lpstr>Chương 2 Quản lí tiến trình           4. Tài nguyên găng và điều độ tiến trình              4.1 Khái niệm tài nguyên găng</vt:lpstr>
      <vt:lpstr>Chương 2 Quản lí tiến trình           4. Tài nguyên găng và điều độ tiến trình              4.1 Khái niệm tài nguyên găng</vt:lpstr>
      <vt:lpstr>Chương 2 Quản lí tiến trình           4. Tài nguyên găng và điều độ tiến trình              4.1 Khái niệm tài nguyên găng</vt:lpstr>
      <vt:lpstr>Chương 2 Quản lí tiến trình           4. Tài nguyên găng và điều độ tiến trình              4.1 Khái niệm tài nguyên găng</vt:lpstr>
      <vt:lpstr>Chương 2 Quản lí tiến trình           4. Tài nguyên găng và điều độ tiến trình              4.1 Khái niệm tài nguyên găng</vt:lpstr>
      <vt:lpstr>Chương 2 Quản lí tiến trình           4. Tài nguyên găng và điều độ tiến trình              4.1 Khái niệm tài nguyên găng</vt:lpstr>
      <vt:lpstr>Chương 2 Quản lí tiến trình           4. Tài nguyên găng và điều độ tiến trình              4.1 Khái niệm tài nguyên găng</vt:lpstr>
      <vt:lpstr>Chương 2 Quản lí tiến trình           4. Tài nguyên găng và điều độ tiến trình              4.1 Khái niệm tài nguyên găng</vt:lpstr>
      <vt:lpstr>Chương 2 Quản lí tiến trình           4. Tài nguyên găng và điều độ tiến trình               4.2. Phương pháp khóa trong </vt:lpstr>
      <vt:lpstr>Chương 2 Quản lí tiến trình           4. Tài nguyên găng và điều độ tiến trình               4.2. Phương pháp khóa trong </vt:lpstr>
      <vt:lpstr>Chương 2 Quản lí tiến trình           4. Tài nguyên găng và điều độ tiến trình               4.2. Phương pháp khóa trong </vt:lpstr>
      <vt:lpstr>Chương 2 Quản lí tiến trình           4. Tài nguyên găng và điều độ tiến trình               4.2. Phương pháp khóa trong </vt:lpstr>
      <vt:lpstr>Chương 2 Quản lí tiến trình           4. Tài nguyên găng và điều độ tiến trình               4.2. Phương pháp khóa trong </vt:lpstr>
      <vt:lpstr>Chương 2 Quản lí tiến trình           4. Tài nguyên găng và điều độ tiến trình               4.2. Phương pháp khóa trong </vt:lpstr>
      <vt:lpstr>Chương 2 Quản lí tiến trình           4. Tài nguyên găng và điều độ tiến trình               4.2. Phương pháp khóa trong </vt:lpstr>
      <vt:lpstr>Chương 2 Quản lí tiến trình           4. Tài nguyên găng và điều độ tiến trình               4.3 Phương pháp kiểm tra và xác lập (Test anh Set) </vt:lpstr>
      <vt:lpstr>Chương 2 Quản lí tiến trình           4. Tài nguyên găng và điều độ tiến trình               4.3 Phương pháp kiểm tra và xác lập (Test anh Set) </vt:lpstr>
      <vt:lpstr>Chương 2 Quản lí tiến trình           4. Tài nguyên găng và điều độ tiến trình               4.3 Phương pháp kiểm tra và xác lập (Test anh Set) </vt:lpstr>
      <vt:lpstr>Chương 2 Quản lí tiến trình           4. Tài nguyên găng và điều độ tiến trình               4.3 Phương pháp kiểm tra và xác lập (Test anh Set) </vt:lpstr>
      <vt:lpstr>Chương 2 Quản lí tiến trình           4. Tài nguyên găng và điều độ tiến trình               4.3.Phương pháp kiểm tra và xác lập (Test anh Set) </vt:lpstr>
      <vt:lpstr>Chương 2 Quản lí tiến trình           4. Tài nguyên găng và điều độ tiến trình               4.3.Phương pháp kiểm tra và xác lập (Test anh Set) </vt:lpstr>
      <vt:lpstr>Chương 2 Quản lí tiến trình           4. Tài nguyên găng và điều độ tiến trình               4.4 Kỹ thuật đèn báo </vt:lpstr>
      <vt:lpstr>Chương 2 Quản lí tiến trình           4. Tài nguyên găng và điều độ tiến trình               4.4. Kỹ thuật đèn báo </vt:lpstr>
      <vt:lpstr>Chương 2 Quản lí tiến trình           4. Tài nguyên găng và điều độ tiến trình               4.4. Kỹ thuật đèn báo </vt:lpstr>
      <vt:lpstr>Chương 2 Quản lí tiến trình           4. Tài nguyên găng và điều độ tiến trình               4.4. Kỹ thuật đèn báo </vt:lpstr>
      <vt:lpstr>Chương 2 Quản lí tiến trình           4. Tài nguyên găng và điều độ tiến trình               4.4. Kỹ thuật đèn báo </vt:lpstr>
      <vt:lpstr>Chương 2 Quản lí tiến trình           4. Tài nguyên găng và điều độ tiến trình               4.4. Kỹ thuật đèn báo </vt:lpstr>
      <vt:lpstr>Chương 2 Quản lí tiến trình           4. Tài nguyên găng và điều độ tiến trình               4.4. Kỹ thuật đèn báo </vt:lpstr>
      <vt:lpstr>Chương 2 Quản lí tiến trình           4. Tài nguyên găng và điều độ tiến trình               4.4. Kỹ thuật đèn báo </vt:lpstr>
      <vt:lpstr>Chương 2 Quản lí tiến trình           4. Tài nguyên găng và điều độ tiến trình               4.4. Kỹ thuật đèn báo </vt:lpstr>
      <vt:lpstr>Chương 2 Quản lí tiến trình           4. Tài nguyên găng và điều độ tiến trình               4.4. Kỹ thuật đèn báo </vt:lpstr>
      <vt:lpstr>Chương 2 Quản lí tiến trình           4. Tài nguyên găng và điều độ tiến trình               4.4. Kỹ thuật đèn báo </vt:lpstr>
      <vt:lpstr>Chương 2 Quản lí tiến trình           4. Tài nguyên găng và điều độ tiến trình               4.4. Kỹ thuật đèn báo </vt:lpstr>
      <vt:lpstr>Chương 2 Quản lí tiến trình           4. Tài nguyên găng và điều độ tiến trình               4.4. Kỹ thuật đèn báo </vt:lpstr>
      <vt:lpstr>Chương 2 Quản lí tiến trình           4. Tài nguyên găng và điều độ tiến trình               4.4. Kỹ thuật đèn báo </vt:lpstr>
      <vt:lpstr>Chương 2 Quản lí tiến trình           4. Tài nguyên găng và điều độ tiến trình               4.4. Kỹ thuật đèn báo </vt:lpstr>
      <vt:lpstr>Chương 2 Quản lí tiến trình           4. Tài nguyên găng và điều độ tiến trình               4.4. Kỹ thuật đèn báo </vt:lpstr>
      <vt:lpstr>Chương 2 Quản lí tiến trình           4. Tài nguyên găng và điều độ tiến trình               4.4. Kỹ thuật đèn báo </vt:lpstr>
      <vt:lpstr>Chương 2 Quản lí tiến trình           4. Tài nguyên găng và điều độ tiến trình               4.4. Kỹ thuật đèn báo </vt:lpstr>
      <vt:lpstr>Chương 2 Quản lí tiến trình           4. Tài nguyên găng và điều độ tiến trình               4.4. Kỹ thuật đèn báo </vt:lpstr>
      <vt:lpstr>Chương 2 Quản lí tiến trình           4. Tài nguyên găng và điều độ tiến trình               4.4. Kỹ thuật đèn báo </vt:lpstr>
      <vt:lpstr>Chương 2 Quản lí tiến trình           4. Tài nguyên găng và điều độ tiến trình               4.5 Ví dụ về đồng bộ tiến trình </vt:lpstr>
      <vt:lpstr>Chương 2 Quản lí tiến trình           4. Tài nguyên găng và điều độ tiến trình               4.5 Ví dụ về đồng bộ tiến trình </vt:lpstr>
      <vt:lpstr>Chương 2 Quản lí tiến trình           4. Tài nguyên găng và điều độ tiến trình               4.5 Ví dụ về đồng bộ tiến trình</vt:lpstr>
      <vt:lpstr>Chương 2 Quản lí tiến trình           4. Tài nguyên găng và điều độ tiến trình               4.5 Ví dụ về đồng bộ tiến trình</vt:lpstr>
      <vt:lpstr>Chương 2 Quản lí tiến trình           4. Tài nguyên găng và điều độ tiến trình               4.5 Ví dụ về đồng bộ tiến trình</vt:lpstr>
      <vt:lpstr>Chương 2 Quản lí tiến trình           4. Tài nguyên găng và điều độ tiến trình               4.5 Ví dụ về đồng bộ tiến trình</vt:lpstr>
      <vt:lpstr>Chương 2 Quản lí tiến trình           4. Tài nguyên găng và điều độ tiến trình               4.5 Ví dụ về đồng bộ tiến trình</vt:lpstr>
      <vt:lpstr>Chương 2 Quản lí tiến trình           4. Tài nguyên găng và điều độ tiến trình               4.5 Ví dụ về đồng bộ tiến trình</vt:lpstr>
      <vt:lpstr>Chương 2 Quản lí tiến trình           4. Tài nguyên găng và điều độ tiến trình               4.5 Ví dụ về đồng bộ tiến trình</vt:lpstr>
      <vt:lpstr>Chương 2 Quản lí tiến trình           4. Tài nguyên găng và điều độ tiến trình               4.5 Ví dụ về đồng bộ tiến trình</vt:lpstr>
      <vt:lpstr>Chương 2 Quản lí tiến trình           4. Tài nguyên găng và điều độ tiến trình               4.5 Ví dụ về đồng bộ tiến trình</vt:lpstr>
      <vt:lpstr>Chương 2 Quản lí tiến trình           4. Tài nguyên găng và điều độ tiến trình               4.5 Ví dụ về đồng bộ tiến trình</vt:lpstr>
      <vt:lpstr>Chương 2 Quản lí tiến trình           4. Tài nguyên găng và điều độ tiến trình               4.5 Ví dụ về đồng bộ tiến trình</vt:lpstr>
      <vt:lpstr>Chương 2 Quản lí tiến trình           4. Tài nguyên găng và điều độ tiến trình               4.5 Ví dụ về đồng bộ tiến trình</vt:lpstr>
      <vt:lpstr>Chương 2 Quản lí tiến trình           4. Tài nguyên găng và điều độ tiến trình               4.5 Ví dụ về đồng bộ tiến trình</vt:lpstr>
      <vt:lpstr>Chương 2 Quản lí tiến trình           4. Tài nguyên găng và điều độ tiến trình               4.5 Ví dụ về đồng bộ tiến trình</vt:lpstr>
      <vt:lpstr>Chương 2 Quản lí tiến trình           4. Tài nguyên găng và điều độ tiến trình               4.5 Ví dụ về đồng bộ tiến trình</vt:lpstr>
      <vt:lpstr>Chương 2 Quản lí tiến trình           4. Tài nguyên găng và điều độ tiến trình               4.5 Ví dụ về đồng bộ tiến trình</vt:lpstr>
      <vt:lpstr>Chương 2 Quản lí tiến trình           4. Tài nguyên găng và điều độ tiến trình               4.5 Ví dụ về đồng bộ tiến trình</vt:lpstr>
      <vt:lpstr>Chương 2 Quản lí tiến trình           4. Tài nguyên găng và điều độ tiến trình               4.5 Ví dụ về đồng bộ tiến trình</vt:lpstr>
      <vt:lpstr>Chương 2 Quản lí tiến trình           4. Tài nguyên găng và điều độ tiến trình               4.5 Ví dụ về đồng bộ tiến trình</vt:lpstr>
      <vt:lpstr>Chương 2 Quản lí tiến trình           4. Tài nguyên găng và điều độ tiến trình               4.5 Ví dụ về đồng bộ tiến trình</vt:lpstr>
      <vt:lpstr>Chương 2 Quản lí tiến trình           4. Tài nguyên găng và điều độ tiến trình               4.5 Ví dụ về đồng bộ tiến trình</vt:lpstr>
      <vt:lpstr>Chương 2 Quản lí tiến trình           4. Tài nguyên găng và điều độ tiến trình               4.5 Ví dụ về đồng bộ tiến trình</vt:lpstr>
      <vt:lpstr>Chương 2 Quản lí tiến trình           4. Tài nguyên găng và điều độ tiến trình               4.5 Ví dụ về đồng bộ tiến trình</vt:lpstr>
      <vt:lpstr>Chương 2 Quản lí tiến trình           4. Tài nguyên găng và điều độ tiến trình               4.6 Công cụ điều độ cấp cao </vt:lpstr>
      <vt:lpstr>Chương 2 Quản lí tiến trình           4. Tài nguyên găng và điều độ tiến trình               4.6 Công cụ điều độ cấp cao</vt:lpstr>
      <vt:lpstr>Chương 2 Quản lí tiến trình           4. Tài nguyên găng và điều độ tiến trình               4.6 Công cụ điều độ cấp cao</vt:lpstr>
      <vt:lpstr>Chương 2 Quản lí tiến trình           4. Tài nguyên găng và điều độ tiến trình               4.6 Công cụ điều độ cấp cao</vt:lpstr>
      <vt:lpstr>Chương 2 Quản lí tiến trình           4. Tài nguyên găng và điều độ tiến trình               4.6 Công cụ điều độ cấp cao</vt:lpstr>
      <vt:lpstr>Chương 2 Quản lí tiến trình           4. Tài nguyên găng và điều độ tiến trình               4.6 Công cụ điều độ cấp cao</vt:lpstr>
      <vt:lpstr>Chương 2 Quản lí tiến trình           4. Tài nguyên găng và điều độ tiến trình               4.6 Công cụ điều độ cấp cao</vt:lpstr>
      <vt:lpstr>Chương 2 Quản lí tiến trình           4. Tài nguyên găng và điều độ tiến trình               4.6 Công cụ điều độ cấp cao</vt:lpstr>
      <vt:lpstr>Chương 2 Quản lí tiến trình           4. Tài nguyên găng và điều độ tiến trình               4.6 Công cụ điều độ cấp cao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Hệ Điều Hành (Nguyên lý các hệ điều hành)</dc:title>
  <dc:creator>Quoc Huy</dc:creator>
  <cp:lastModifiedBy>Do Quoc Huy</cp:lastModifiedBy>
  <cp:revision>418</cp:revision>
  <dcterms:created xsi:type="dcterms:W3CDTF">2017-07-06T08:45:30Z</dcterms:created>
  <dcterms:modified xsi:type="dcterms:W3CDTF">2021-04-13T08:12:57Z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0x010100F72283F28EC1DB449696E2F29AE54265</vt:lpwstr>
  </property>
</Properties>
</file>